
<file path=[Content_Types].xml><?xml version="1.0" encoding="utf-8"?>
<Types xmlns="http://schemas.openxmlformats.org/package/2006/content-types">
  <Default Extension="wdp" ContentType="image/vnd.ms-photo"/>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sldIdLst>
    <p:sldId id="279" r:id="rId4"/>
    <p:sldId id="275" r:id="rId5"/>
    <p:sldId id="277" r:id="rId6"/>
    <p:sldId id="271" r:id="rId8"/>
    <p:sldId id="306" r:id="rId9"/>
    <p:sldId id="312" r:id="rId10"/>
    <p:sldId id="313" r:id="rId11"/>
    <p:sldId id="314" r:id="rId12"/>
    <p:sldId id="316" r:id="rId13"/>
    <p:sldId id="317" r:id="rId14"/>
    <p:sldId id="318" r:id="rId15"/>
    <p:sldId id="319" r:id="rId16"/>
    <p:sldId id="320" r:id="rId17"/>
    <p:sldId id="321" r:id="rId18"/>
    <p:sldId id="495" r:id="rId19"/>
    <p:sldId id="322" r:id="rId20"/>
    <p:sldId id="323" r:id="rId21"/>
    <p:sldId id="324" r:id="rId22"/>
    <p:sldId id="305" r:id="rId23"/>
    <p:sldId id="278" r:id="rId24"/>
    <p:sldId id="325" r:id="rId25"/>
    <p:sldId id="326" r:id="rId26"/>
    <p:sldId id="327" r:id="rId27"/>
    <p:sldId id="328" r:id="rId28"/>
    <p:sldId id="329" r:id="rId29"/>
    <p:sldId id="286" r:id="rId30"/>
    <p:sldId id="307"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289" r:id="rId45"/>
    <p:sldId id="308" r:id="rId46"/>
    <p:sldId id="343" r:id="rId47"/>
    <p:sldId id="344" r:id="rId48"/>
    <p:sldId id="345" r:id="rId49"/>
    <p:sldId id="346" r:id="rId50"/>
    <p:sldId id="347" r:id="rId51"/>
    <p:sldId id="348" r:id="rId52"/>
    <p:sldId id="355" r:id="rId53"/>
    <p:sldId id="349" r:id="rId54"/>
    <p:sldId id="350" r:id="rId55"/>
    <p:sldId id="351" r:id="rId56"/>
    <p:sldId id="352" r:id="rId57"/>
    <p:sldId id="353" r:id="rId58"/>
    <p:sldId id="354" r:id="rId59"/>
    <p:sldId id="356" r:id="rId60"/>
    <p:sldId id="357" r:id="rId61"/>
    <p:sldId id="358" r:id="rId62"/>
    <p:sldId id="359" r:id="rId63"/>
    <p:sldId id="360" r:id="rId64"/>
    <p:sldId id="361" r:id="rId65"/>
    <p:sldId id="292" r:id="rId66"/>
    <p:sldId id="309" r:id="rId67"/>
    <p:sldId id="362" r:id="rId68"/>
    <p:sldId id="363" r:id="rId69"/>
    <p:sldId id="365" r:id="rId70"/>
    <p:sldId id="366" r:id="rId71"/>
    <p:sldId id="367" r:id="rId72"/>
    <p:sldId id="368" r:id="rId73"/>
    <p:sldId id="369" r:id="rId74"/>
    <p:sldId id="370" r:id="rId75"/>
    <p:sldId id="371" r:id="rId76"/>
    <p:sldId id="372" r:id="rId77"/>
    <p:sldId id="374" r:id="rId78"/>
    <p:sldId id="375" r:id="rId79"/>
    <p:sldId id="295" r:id="rId80"/>
    <p:sldId id="310" r:id="rId81"/>
    <p:sldId id="376" r:id="rId82"/>
    <p:sldId id="377" r:id="rId83"/>
    <p:sldId id="378" r:id="rId84"/>
    <p:sldId id="380" r:id="rId85"/>
    <p:sldId id="379" r:id="rId86"/>
    <p:sldId id="382" r:id="rId87"/>
    <p:sldId id="383" r:id="rId88"/>
    <p:sldId id="384" r:id="rId89"/>
    <p:sldId id="385" r:id="rId90"/>
    <p:sldId id="386" r:id="rId91"/>
    <p:sldId id="387" r:id="rId92"/>
    <p:sldId id="388" r:id="rId93"/>
    <p:sldId id="389" r:id="rId94"/>
    <p:sldId id="390" r:id="rId95"/>
    <p:sldId id="391" r:id="rId96"/>
    <p:sldId id="392" r:id="rId97"/>
    <p:sldId id="393" r:id="rId98"/>
    <p:sldId id="394" r:id="rId99"/>
    <p:sldId id="395" r:id="rId100"/>
    <p:sldId id="396" r:id="rId101"/>
    <p:sldId id="397" r:id="rId102"/>
    <p:sldId id="398" r:id="rId103"/>
    <p:sldId id="496" r:id="rId104"/>
    <p:sldId id="497" r:id="rId105"/>
    <p:sldId id="498" r:id="rId106"/>
    <p:sldId id="499" r:id="rId107"/>
    <p:sldId id="500" r:id="rId108"/>
    <p:sldId id="399" r:id="rId109"/>
    <p:sldId id="400" r:id="rId110"/>
    <p:sldId id="401" r:id="rId111"/>
    <p:sldId id="402" r:id="rId112"/>
    <p:sldId id="403" r:id="rId113"/>
    <p:sldId id="415" r:id="rId114"/>
    <p:sldId id="416" r:id="rId115"/>
    <p:sldId id="404" r:id="rId116"/>
    <p:sldId id="405" r:id="rId117"/>
    <p:sldId id="408" r:id="rId118"/>
    <p:sldId id="406" r:id="rId119"/>
    <p:sldId id="407" r:id="rId120"/>
    <p:sldId id="409" r:id="rId121"/>
    <p:sldId id="410" r:id="rId122"/>
    <p:sldId id="411" r:id="rId123"/>
    <p:sldId id="412" r:id="rId124"/>
    <p:sldId id="413" r:id="rId125"/>
    <p:sldId id="414" r:id="rId126"/>
    <p:sldId id="440" r:id="rId127"/>
    <p:sldId id="441" r:id="rId128"/>
    <p:sldId id="442" r:id="rId129"/>
    <p:sldId id="443" r:id="rId130"/>
    <p:sldId id="444" r:id="rId131"/>
    <p:sldId id="445" r:id="rId132"/>
    <p:sldId id="446" r:id="rId133"/>
    <p:sldId id="447" r:id="rId134"/>
    <p:sldId id="448" r:id="rId135"/>
    <p:sldId id="449" r:id="rId136"/>
    <p:sldId id="300" r:id="rId137"/>
    <p:sldId id="311" r:id="rId138"/>
    <p:sldId id="418" r:id="rId139"/>
    <p:sldId id="419" r:id="rId140"/>
    <p:sldId id="420" r:id="rId141"/>
    <p:sldId id="421" r:id="rId142"/>
    <p:sldId id="422" r:id="rId143"/>
    <p:sldId id="423" r:id="rId144"/>
    <p:sldId id="424" r:id="rId145"/>
    <p:sldId id="425" r:id="rId146"/>
    <p:sldId id="426" r:id="rId147"/>
    <p:sldId id="427" r:id="rId148"/>
    <p:sldId id="428" r:id="rId149"/>
    <p:sldId id="429" r:id="rId150"/>
    <p:sldId id="430" r:id="rId151"/>
    <p:sldId id="431" r:id="rId152"/>
    <p:sldId id="432" r:id="rId153"/>
    <p:sldId id="433" r:id="rId154"/>
    <p:sldId id="434" r:id="rId155"/>
    <p:sldId id="435" r:id="rId156"/>
    <p:sldId id="436" r:id="rId157"/>
    <p:sldId id="437" r:id="rId158"/>
    <p:sldId id="438" r:id="rId159"/>
    <p:sldId id="439" r:id="rId160"/>
    <p:sldId id="450" r:id="rId161"/>
    <p:sldId id="451" r:id="rId162"/>
    <p:sldId id="452" r:id="rId163"/>
    <p:sldId id="453" r:id="rId164"/>
    <p:sldId id="480" r:id="rId165"/>
    <p:sldId id="454" r:id="rId166"/>
    <p:sldId id="455" r:id="rId167"/>
    <p:sldId id="456" r:id="rId168"/>
    <p:sldId id="457" r:id="rId169"/>
    <p:sldId id="458" r:id="rId170"/>
    <p:sldId id="459" r:id="rId171"/>
    <p:sldId id="460" r:id="rId172"/>
    <p:sldId id="461" r:id="rId173"/>
    <p:sldId id="465" r:id="rId174"/>
    <p:sldId id="466" r:id="rId175"/>
    <p:sldId id="467" r:id="rId176"/>
    <p:sldId id="462" r:id="rId177"/>
    <p:sldId id="463" r:id="rId178"/>
    <p:sldId id="464" r:id="rId179"/>
    <p:sldId id="468" r:id="rId180"/>
    <p:sldId id="469" r:id="rId181"/>
    <p:sldId id="471" r:id="rId182"/>
    <p:sldId id="470" r:id="rId183"/>
    <p:sldId id="472" r:id="rId184"/>
    <p:sldId id="473" r:id="rId185"/>
    <p:sldId id="474" r:id="rId186"/>
    <p:sldId id="475" r:id="rId187"/>
    <p:sldId id="476" r:id="rId188"/>
    <p:sldId id="477" r:id="rId189"/>
    <p:sldId id="478" r:id="rId190"/>
    <p:sldId id="481" r:id="rId191"/>
    <p:sldId id="483" r:id="rId192"/>
    <p:sldId id="482" r:id="rId193"/>
    <p:sldId id="484" r:id="rId194"/>
    <p:sldId id="485" r:id="rId195"/>
    <p:sldId id="487" r:id="rId196"/>
    <p:sldId id="488" r:id="rId197"/>
    <p:sldId id="489" r:id="rId198"/>
    <p:sldId id="492" r:id="rId199"/>
    <p:sldId id="490" r:id="rId200"/>
    <p:sldId id="491" r:id="rId201"/>
    <p:sldId id="493" r:id="rId202"/>
    <p:sldId id="494" r:id="rId203"/>
    <p:sldId id="280" r:id="rId20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BF00"/>
    <a:srgbClr val="DFDA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12" autoAdjust="0"/>
    <p:restoredTop sz="94660"/>
  </p:normalViewPr>
  <p:slideViewPr>
    <p:cSldViewPr snapToGrid="0">
      <p:cViewPr varScale="1">
        <p:scale>
          <a:sx n="85" d="100"/>
          <a:sy n="85" d="100"/>
        </p:scale>
        <p:origin x="6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7" Type="http://schemas.openxmlformats.org/officeDocument/2006/relationships/tableStyles" Target="tableStyles.xml"/><Relationship Id="rId206" Type="http://schemas.openxmlformats.org/officeDocument/2006/relationships/viewProps" Target="viewProps.xml"/><Relationship Id="rId205" Type="http://schemas.openxmlformats.org/officeDocument/2006/relationships/presProps" Target="presProps.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973D38-D624-4725-B261-D83D9D80945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973D38-D624-4725-B261-D83D9D80945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973D38-D624-4725-B261-D83D9D80945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973D38-D624-4725-B261-D83D9D80945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973D38-D624-4725-B261-D83D9D80945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973D38-D624-4725-B261-D83D9D80945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973D38-D624-4725-B261-D83D9D80945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503162D-4B96-4FDB-AA27-52BD9DF4878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FB93CFDF-5991-472F-8815-76B9F272F109}"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455915" y="2554634"/>
            <a:ext cx="5489906" cy="1328400"/>
          </a:xfrm>
        </p:spPr>
        <p:txBody>
          <a:bodyPr lIns="180000" anchor="ctr" anchorCtr="0">
            <a:normAutofit/>
          </a:bodyPr>
          <a:lstStyle>
            <a:lvl1pPr algn="l">
              <a:defRPr sz="3200">
                <a:solidFill>
                  <a:schemeClr val="accent1">
                    <a:lumMod val="75000"/>
                  </a:schemeClr>
                </a:solidFill>
                <a:effectLst/>
              </a:defRPr>
            </a:lvl1pPr>
          </a:lstStyle>
          <a:p>
            <a:r>
              <a:rPr lang="zh-CN" altLang="en-US" dirty="0"/>
              <a:t>单击此处添加您的标题</a:t>
            </a:r>
            <a:endParaRPr lang="en-US" dirty="0"/>
          </a:p>
        </p:txBody>
      </p:sp>
      <p:sp>
        <p:nvSpPr>
          <p:cNvPr id="3" name="日期占位符 2"/>
          <p:cNvSpPr>
            <a:spLocks noGrp="1"/>
          </p:cNvSpPr>
          <p:nvPr>
            <p:ph type="dt" sz="half" idx="10"/>
          </p:nvPr>
        </p:nvSpPr>
        <p:spPr/>
        <p:txBody>
          <a:bodyPr>
            <a:normAutofit/>
          </a:bodyPr>
          <a:lstStyle/>
          <a:p>
            <a:fld id="{7A58D21D-EDCA-4EEE-BA4A-F3683BFAB084}" type="datetime1">
              <a:rPr lang="zh-CN" altLang="en-US" smtClean="0"/>
            </a:fld>
            <a:endParaRPr lang="zh-CN" altLang="en-US"/>
          </a:p>
        </p:txBody>
      </p:sp>
      <p:sp>
        <p:nvSpPr>
          <p:cNvPr id="4" name="页脚占位符 3"/>
          <p:cNvSpPr>
            <a:spLocks noGrp="1"/>
          </p:cNvSpPr>
          <p:nvPr>
            <p:ph type="ftr" sz="quarter" idx="11"/>
          </p:nvPr>
        </p:nvSpPr>
        <p:spPr/>
        <p:txBody>
          <a:bodyPr>
            <a:normAutofit/>
          </a:bodyPr>
          <a:lstStyle/>
          <a:p>
            <a:endParaRPr lang="zh-CN" altLang="en-US"/>
          </a:p>
        </p:txBody>
      </p:sp>
      <p:sp>
        <p:nvSpPr>
          <p:cNvPr id="5" name="灯片编号占位符 4"/>
          <p:cNvSpPr>
            <a:spLocks noGrp="1"/>
          </p:cNvSpPr>
          <p:nvPr>
            <p:ph type="sldNum" sz="quarter" idx="12"/>
          </p:nvPr>
        </p:nvSpPr>
        <p:spPr/>
        <p:txBody>
          <a:bodyPr>
            <a:normAutofit/>
          </a:bodyPr>
          <a:lstStyle/>
          <a:p>
            <a:fld id="{0FB65E00-2CB4-4A3E-BB78-987A56C9FCFA}" type="slidenum">
              <a:rPr lang="zh-CN" altLang="en-US" smtClean="0"/>
            </a:fld>
            <a:endParaRPr lang="zh-CN" altLang="en-US"/>
          </a:p>
        </p:txBody>
      </p:sp>
      <p:sp>
        <p:nvSpPr>
          <p:cNvPr id="8" name="MH_Number"/>
          <p:cNvSpPr/>
          <p:nvPr>
            <p:custDataLst>
              <p:tags r:id="rId2"/>
            </p:custDataLst>
          </p:nvPr>
        </p:nvSpPr>
        <p:spPr>
          <a:xfrm>
            <a:off x="1391330" y="2644591"/>
            <a:ext cx="991236" cy="1148486"/>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lumMod val="40000"/>
              <a:lumOff val="60000"/>
            </a:schemeClr>
          </a:solidFill>
          <a:ln w="12700" cap="flat" cmpd="sng" algn="ctr">
            <a:noFill/>
            <a:prstDash val="solid"/>
            <a:miter lim="800000"/>
          </a:ln>
          <a:effectLst/>
        </p:spPr>
        <p:txBody>
          <a:bodyPr anchor="ctr">
            <a:normAutofit/>
          </a:bodyPr>
          <a:lstStyle/>
          <a:p>
            <a:pPr algn="ctr">
              <a:defRPr/>
            </a:pPr>
            <a:endParaRPr lang="zh-CN" altLang="en-US" sz="4400" kern="0" dirty="0">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8598" y="4871545"/>
            <a:ext cx="8111362" cy="672168"/>
          </a:xfrm>
        </p:spPr>
        <p:txBody>
          <a:bodyPr anchor="ctr" anchorCtr="0">
            <a:normAutofit/>
          </a:bodyPr>
          <a:lstStyle>
            <a:lvl1pPr algn="l">
              <a:defRPr sz="4400"/>
            </a:lvl1pPr>
          </a:lstStyle>
          <a:p>
            <a:r>
              <a:rPr lang="zh-CN" altLang="en-US"/>
              <a:t>单击此处编辑母版标题样式</a:t>
            </a:r>
            <a:endParaRPr lang="en-US" dirty="0"/>
          </a:p>
        </p:txBody>
      </p:sp>
      <p:sp>
        <p:nvSpPr>
          <p:cNvPr id="3" name="Subtitle 2"/>
          <p:cNvSpPr>
            <a:spLocks noGrp="1"/>
          </p:cNvSpPr>
          <p:nvPr>
            <p:ph type="subTitle" idx="1"/>
          </p:nvPr>
        </p:nvSpPr>
        <p:spPr>
          <a:xfrm>
            <a:off x="228598" y="5577503"/>
            <a:ext cx="8111362" cy="618929"/>
          </a:xfrm>
        </p:spPr>
        <p:txBody>
          <a:bodyPr anchor="ctr" anchorCtr="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6063CD0-48E6-4240-B385-78D3E270F7DB}"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B65E00-2CB4-4A3E-BB78-987A56C9FCF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normAutofit/>
          </a:bodyPr>
          <a:lstStyle>
            <a:lvl1pPr>
              <a:defRPr sz="2400"/>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10"/>
          </p:nvPr>
        </p:nvSpPr>
        <p:spPr/>
        <p:txBody>
          <a:bodyPr/>
          <a:lstStyle/>
          <a:p>
            <a:fld id="{3DD8C759-CB33-444B-9A66-625C6528773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B65E00-2CB4-4A3E-BB78-987A56C9FCF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455915" y="2554634"/>
            <a:ext cx="5489906" cy="1328400"/>
          </a:xfrm>
        </p:spPr>
        <p:txBody>
          <a:bodyPr lIns="180000" anchor="ctr" anchorCtr="0">
            <a:normAutofit/>
          </a:bodyPr>
          <a:lstStyle>
            <a:lvl1pPr algn="l">
              <a:defRPr sz="3200">
                <a:solidFill>
                  <a:schemeClr val="accent1">
                    <a:lumMod val="75000"/>
                  </a:schemeClr>
                </a:solidFill>
                <a:effectLst/>
              </a:defRPr>
            </a:lvl1pPr>
          </a:lstStyle>
          <a:p>
            <a:r>
              <a:rPr lang="zh-CN" altLang="en-US" dirty="0"/>
              <a:t>单击此处添加您的标题</a:t>
            </a:r>
            <a:endParaRPr lang="en-US" dirty="0"/>
          </a:p>
        </p:txBody>
      </p:sp>
      <p:sp>
        <p:nvSpPr>
          <p:cNvPr id="3" name="日期占位符 2"/>
          <p:cNvSpPr>
            <a:spLocks noGrp="1"/>
          </p:cNvSpPr>
          <p:nvPr>
            <p:ph type="dt" sz="half" idx="10"/>
          </p:nvPr>
        </p:nvSpPr>
        <p:spPr/>
        <p:txBody>
          <a:bodyPr>
            <a:normAutofit/>
          </a:bodyPr>
          <a:lstStyle/>
          <a:p>
            <a:fld id="{19605B5C-2B66-4591-AC8B-255CACE39420}" type="datetime1">
              <a:rPr lang="zh-CN" altLang="en-US" smtClean="0"/>
            </a:fld>
            <a:endParaRPr lang="zh-CN" altLang="en-US"/>
          </a:p>
        </p:txBody>
      </p:sp>
      <p:sp>
        <p:nvSpPr>
          <p:cNvPr id="4" name="页脚占位符 3"/>
          <p:cNvSpPr>
            <a:spLocks noGrp="1"/>
          </p:cNvSpPr>
          <p:nvPr>
            <p:ph type="ftr" sz="quarter" idx="11"/>
          </p:nvPr>
        </p:nvSpPr>
        <p:spPr/>
        <p:txBody>
          <a:bodyPr>
            <a:normAutofit/>
          </a:bodyPr>
          <a:lstStyle/>
          <a:p>
            <a:endParaRPr lang="zh-CN" altLang="en-US"/>
          </a:p>
        </p:txBody>
      </p:sp>
      <p:sp>
        <p:nvSpPr>
          <p:cNvPr id="5" name="灯片编号占位符 4"/>
          <p:cNvSpPr>
            <a:spLocks noGrp="1"/>
          </p:cNvSpPr>
          <p:nvPr>
            <p:ph type="sldNum" sz="quarter" idx="12"/>
          </p:nvPr>
        </p:nvSpPr>
        <p:spPr/>
        <p:txBody>
          <a:bodyPr>
            <a:normAutofit/>
          </a:bodyPr>
          <a:lstStyle/>
          <a:p>
            <a:fld id="{0FB65E00-2CB4-4A3E-BB78-987A56C9FCFA}" type="slidenum">
              <a:rPr lang="zh-CN" altLang="en-US" smtClean="0"/>
            </a:fld>
            <a:endParaRPr lang="zh-CN" altLang="en-US"/>
          </a:p>
        </p:txBody>
      </p:sp>
      <p:sp>
        <p:nvSpPr>
          <p:cNvPr id="8" name="MH_Number"/>
          <p:cNvSpPr/>
          <p:nvPr>
            <p:custDataLst>
              <p:tags r:id="rId2"/>
            </p:custDataLst>
          </p:nvPr>
        </p:nvSpPr>
        <p:spPr>
          <a:xfrm>
            <a:off x="1391330" y="2644591"/>
            <a:ext cx="991236" cy="1148486"/>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lumMod val="40000"/>
              <a:lumOff val="60000"/>
            </a:schemeClr>
          </a:solidFill>
          <a:ln w="12700" cap="flat" cmpd="sng" algn="ctr">
            <a:noFill/>
            <a:prstDash val="solid"/>
            <a:miter lim="800000"/>
          </a:ln>
          <a:effectLst/>
        </p:spPr>
        <p:txBody>
          <a:bodyPr anchor="ctr">
            <a:normAutofit/>
          </a:bodyPr>
          <a:lstStyle/>
          <a:p>
            <a:pPr algn="ctr">
              <a:defRPr/>
            </a:pPr>
            <a:endParaRPr lang="zh-CN" altLang="en-US" sz="4400" kern="0" dirty="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628650" y="1384851"/>
            <a:ext cx="3886200" cy="46060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Content Placeholder 3"/>
          <p:cNvSpPr>
            <a:spLocks noGrp="1"/>
          </p:cNvSpPr>
          <p:nvPr>
            <p:ph sz="half" idx="2"/>
          </p:nvPr>
        </p:nvSpPr>
        <p:spPr>
          <a:xfrm>
            <a:off x="4629150" y="1384851"/>
            <a:ext cx="3886200" cy="46060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5" name="Date Placeholder 4"/>
          <p:cNvSpPr>
            <a:spLocks noGrp="1"/>
          </p:cNvSpPr>
          <p:nvPr>
            <p:ph type="dt" sz="half" idx="10"/>
          </p:nvPr>
        </p:nvSpPr>
        <p:spPr/>
        <p:txBody>
          <a:bodyPr/>
          <a:lstStyle/>
          <a:p>
            <a:fld id="{7BE3D0F1-9D10-4D98-8FED-DDE0F641BBBC}"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B65E00-2CB4-4A3E-BB78-987A56C9FCF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738" y="360000"/>
            <a:ext cx="7884000" cy="720000"/>
          </a:xfrm>
        </p:spPr>
        <p:txBody>
          <a:bodyPr/>
          <a:lstStyle>
            <a:lvl1pPr>
              <a:defRPr>
                <a:solidFill>
                  <a:schemeClr val="accent1">
                    <a:lumMod val="75000"/>
                  </a:schemeClr>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7039" y="130279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Content Placeholder 3"/>
          <p:cNvSpPr>
            <a:spLocks noGrp="1"/>
          </p:cNvSpPr>
          <p:nvPr>
            <p:ph sz="half" idx="2"/>
          </p:nvPr>
        </p:nvSpPr>
        <p:spPr>
          <a:xfrm>
            <a:off x="627039" y="2126702"/>
            <a:ext cx="3868340" cy="387996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6347" y="130279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6347" y="2126702"/>
            <a:ext cx="3887391" cy="387996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866A6DF-9F8A-495C-BFD4-1830798D164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B65E00-2CB4-4A3E-BB78-987A56C9FCFA}"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Rechteck 8"/>
          <p:cNvSpPr>
            <a:spLocks noChangeArrowheads="1"/>
          </p:cNvSpPr>
          <p:nvPr/>
        </p:nvSpPr>
        <p:spPr bwMode="auto">
          <a:xfrm flipH="1">
            <a:off x="1" y="0"/>
            <a:ext cx="9143999" cy="6858000"/>
          </a:xfrm>
          <a:prstGeom prst="rect">
            <a:avLst/>
          </a:prstGeom>
          <a:gradFill rotWithShape="1">
            <a:gsLst>
              <a:gs pos="0">
                <a:srgbClr val="D7D7D7">
                  <a:alpha val="88000"/>
                </a:srgbClr>
              </a:gs>
              <a:gs pos="64000">
                <a:srgbClr val="FFFFFF">
                  <a:alpha val="97000"/>
                </a:srgbClr>
              </a:gs>
              <a:gs pos="100000">
                <a:srgbClr val="FFFFFF">
                  <a:alpha val="97000"/>
                </a:srgbClr>
              </a:gs>
            </a:gsLst>
            <a:lin ang="108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normAutofit/>
          </a:bodyPr>
          <a:lstStyle/>
          <a:p>
            <a:pPr algn="ctr"/>
            <a:endParaRPr lang="zh-CN" altLang="zh-CN" sz="1800">
              <a:latin typeface="Calibri" panose="020F0502020204030204" pitchFamily="34" charset="0"/>
              <a:ea typeface="MS PGothic" panose="020B0600070205080204" pitchFamily="34" charset="-128"/>
              <a:sym typeface="MS PGothic" panose="020B0600070205080204" pitchFamily="34" charset="-128"/>
            </a:endParaRPr>
          </a:p>
        </p:txBody>
      </p:sp>
      <p:sp>
        <p:nvSpPr>
          <p:cNvPr id="3" name="Date Placeholder 2"/>
          <p:cNvSpPr>
            <a:spLocks noGrp="1"/>
          </p:cNvSpPr>
          <p:nvPr>
            <p:ph type="dt" sz="half" idx="10"/>
          </p:nvPr>
        </p:nvSpPr>
        <p:spPr/>
        <p:txBody>
          <a:bodyPr>
            <a:normAutofit/>
          </a:bodyPr>
          <a:lstStyle/>
          <a:p>
            <a:fld id="{80A2AB09-D8D6-4708-8942-2EB70BBDA298}" type="datetime1">
              <a:rPr lang="zh-CN" altLang="en-US" smtClean="0"/>
            </a:fld>
            <a:endParaRPr lang="zh-CN" altLang="en-US"/>
          </a:p>
        </p:txBody>
      </p:sp>
      <p:sp>
        <p:nvSpPr>
          <p:cNvPr id="4" name="Footer Placeholder 3"/>
          <p:cNvSpPr>
            <a:spLocks noGrp="1"/>
          </p:cNvSpPr>
          <p:nvPr>
            <p:ph type="ftr" sz="quarter" idx="11"/>
          </p:nvPr>
        </p:nvSpPr>
        <p:spPr/>
        <p:txBody>
          <a:bodyPr>
            <a:normAutofit/>
          </a:bodyPr>
          <a:lstStyle/>
          <a:p>
            <a:endParaRPr lang="zh-CN" altLang="en-US"/>
          </a:p>
        </p:txBody>
      </p:sp>
      <p:sp>
        <p:nvSpPr>
          <p:cNvPr id="5" name="Slide Number Placeholder 4"/>
          <p:cNvSpPr>
            <a:spLocks noGrp="1"/>
          </p:cNvSpPr>
          <p:nvPr>
            <p:ph type="sldNum" sz="quarter" idx="12"/>
          </p:nvPr>
        </p:nvSpPr>
        <p:spPr/>
        <p:txBody>
          <a:bodyPr>
            <a:normAutofit/>
          </a:bodyPr>
          <a:lstStyle/>
          <a:p>
            <a:fld id="{0FB65E00-2CB4-4A3E-BB78-987A56C9FCFA}" type="slidenum">
              <a:rPr lang="zh-CN" altLang="en-US" smtClean="0"/>
            </a:fld>
            <a:endParaRPr lang="zh-CN" altLang="en-US"/>
          </a:p>
        </p:txBody>
      </p:sp>
      <p:grpSp>
        <p:nvGrpSpPr>
          <p:cNvPr id="15" name="组合 14"/>
          <p:cNvGrpSpPr/>
          <p:nvPr/>
        </p:nvGrpSpPr>
        <p:grpSpPr>
          <a:xfrm>
            <a:off x="2043113" y="1619190"/>
            <a:ext cx="5057775" cy="2146301"/>
            <a:chOff x="3544888" y="1954213"/>
            <a:chExt cx="5057775" cy="2146301"/>
          </a:xfrm>
        </p:grpSpPr>
        <p:sp>
          <p:nvSpPr>
            <p:cNvPr id="11" name="圆角矩形标注 10"/>
            <p:cNvSpPr/>
            <p:nvPr>
              <p:custDataLst>
                <p:tags r:id="rId2"/>
              </p:custDataLst>
            </p:nvPr>
          </p:nvSpPr>
          <p:spPr>
            <a:xfrm>
              <a:off x="4867275" y="1954213"/>
              <a:ext cx="1341438" cy="1390650"/>
            </a:xfrm>
            <a:prstGeom prst="wedgeRoundRectCallout">
              <a:avLst>
                <a:gd name="adj1" fmla="val -26418"/>
                <a:gd name="adj2" fmla="val 75275"/>
                <a:gd name="adj3" fmla="val 16667"/>
              </a:avLst>
            </a:prstGeom>
            <a:solidFill>
              <a:schemeClr val="accent2"/>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6600" dirty="0">
                <a:ln w="15875">
                  <a:noFill/>
                </a:ln>
                <a:solidFill>
                  <a:srgbClr val="FFFFFF"/>
                </a:solidFill>
              </a:endParaRPr>
            </a:p>
          </p:txBody>
        </p:sp>
        <p:sp>
          <p:nvSpPr>
            <p:cNvPr id="12" name="圆角矩形标注 11"/>
            <p:cNvSpPr/>
            <p:nvPr>
              <p:custDataLst>
                <p:tags r:id="rId3"/>
              </p:custDataLst>
            </p:nvPr>
          </p:nvSpPr>
          <p:spPr>
            <a:xfrm>
              <a:off x="6007101" y="2757489"/>
              <a:ext cx="1203325" cy="1343025"/>
            </a:xfrm>
            <a:prstGeom prst="wedgeRoundRectCallout">
              <a:avLst>
                <a:gd name="adj1" fmla="val 31564"/>
                <a:gd name="adj2" fmla="val 75881"/>
                <a:gd name="adj3" fmla="val 16667"/>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5400" dirty="0">
                <a:ln w="15875">
                  <a:noFill/>
                </a:ln>
                <a:solidFill>
                  <a:srgbClr val="FFFFFF"/>
                </a:solidFill>
              </a:endParaRPr>
            </a:p>
          </p:txBody>
        </p:sp>
        <p:sp>
          <p:nvSpPr>
            <p:cNvPr id="13" name="圆角矩形标注 12"/>
            <p:cNvSpPr/>
            <p:nvPr>
              <p:custDataLst>
                <p:tags r:id="rId4"/>
              </p:custDataLst>
            </p:nvPr>
          </p:nvSpPr>
          <p:spPr>
            <a:xfrm>
              <a:off x="7129463" y="2409826"/>
              <a:ext cx="1473200" cy="1108075"/>
            </a:xfrm>
            <a:prstGeom prst="wedgeRoundRectCallout">
              <a:avLst>
                <a:gd name="adj1" fmla="val 31564"/>
                <a:gd name="adj2" fmla="val 75881"/>
                <a:gd name="adj3" fmla="val 16667"/>
              </a:avLst>
            </a:prstGeom>
            <a:solidFill>
              <a:schemeClr val="accent1"/>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4800" dirty="0">
                <a:solidFill>
                  <a:srgbClr val="FFFFFF"/>
                </a:solidFill>
              </a:endParaRPr>
            </a:p>
          </p:txBody>
        </p:sp>
        <p:sp>
          <p:nvSpPr>
            <p:cNvPr id="14" name="圆角矩形标注 13"/>
            <p:cNvSpPr/>
            <p:nvPr>
              <p:custDataLst>
                <p:tags r:id="rId5"/>
              </p:custDataLst>
            </p:nvPr>
          </p:nvSpPr>
          <p:spPr>
            <a:xfrm>
              <a:off x="3544888" y="2598738"/>
              <a:ext cx="1427162" cy="977900"/>
            </a:xfrm>
            <a:prstGeom prst="wedgeRoundRectCallout">
              <a:avLst>
                <a:gd name="adj1" fmla="val 30031"/>
                <a:gd name="adj2" fmla="val 94707"/>
                <a:gd name="adj3" fmla="val 16667"/>
              </a:avLst>
            </a:prstGeom>
            <a:solidFill>
              <a:schemeClr val="accent1"/>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4000" dirty="0">
                <a:solidFill>
                  <a:srgbClr val="FFFFFF"/>
                </a:solidFill>
              </a:endParaRPr>
            </a:p>
          </p:txBody>
        </p:sp>
      </p:grpSp>
      <p:sp>
        <p:nvSpPr>
          <p:cNvPr id="2" name="Title 1"/>
          <p:cNvSpPr>
            <a:spLocks noGrp="1"/>
          </p:cNvSpPr>
          <p:nvPr>
            <p:ph type="title" hasCustomPrompt="1"/>
          </p:nvPr>
        </p:nvSpPr>
        <p:spPr>
          <a:xfrm>
            <a:off x="2117351" y="4221214"/>
            <a:ext cx="4909298" cy="1103585"/>
          </a:xfrm>
        </p:spPr>
        <p:txBody>
          <a:bodyPr>
            <a:normAutofit/>
          </a:bodyPr>
          <a:lstStyle>
            <a:lvl1pPr algn="ctr">
              <a:defRPr sz="6000">
                <a:solidFill>
                  <a:schemeClr val="accent1">
                    <a:lumMod val="75000"/>
                  </a:schemeClr>
                </a:solidFill>
              </a:defRPr>
            </a:lvl1pPr>
          </a:lstStyle>
          <a:p>
            <a:r>
              <a:rPr lang="zh-CN" altLang="en-US" dirty="0"/>
              <a:t>编辑标题</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fld id="{EE484433-95D2-4EA4-AEE9-A8361EB7D142}" type="datetime1">
              <a:rPr lang="zh-CN" altLang="en-US" smtClean="0"/>
            </a:fld>
            <a:endParaRPr lang="zh-CN" altLang="en-US"/>
          </a:p>
        </p:txBody>
      </p:sp>
      <p:sp>
        <p:nvSpPr>
          <p:cNvPr id="3" name="Footer Placeholder 2"/>
          <p:cNvSpPr>
            <a:spLocks noGrp="1"/>
          </p:cNvSpPr>
          <p:nvPr>
            <p:ph type="ftr" sz="quarter" idx="11"/>
          </p:nvPr>
        </p:nvSpPr>
        <p:spPr/>
        <p:txBody>
          <a:bodyPr>
            <a:normAutofit/>
          </a:bodyPr>
          <a:lstStyle/>
          <a:p>
            <a:endParaRPr lang="zh-CN" altLang="en-US"/>
          </a:p>
        </p:txBody>
      </p:sp>
      <p:sp>
        <p:nvSpPr>
          <p:cNvPr id="4" name="Slide Number Placeholder 3"/>
          <p:cNvSpPr>
            <a:spLocks noGrp="1"/>
          </p:cNvSpPr>
          <p:nvPr>
            <p:ph type="sldNum" sz="quarter" idx="12"/>
          </p:nvPr>
        </p:nvSpPr>
        <p:spPr/>
        <p:txBody>
          <a:bodyPr>
            <a:normAutofit/>
          </a:bodyPr>
          <a:lstStyle/>
          <a:p>
            <a:fld id="{0FB65E00-2CB4-4A3E-BB78-987A56C9FCFA}" type="slidenum">
              <a:rPr lang="zh-CN" altLang="en-US" smtClean="0"/>
            </a:fld>
            <a:endParaRPr lang="zh-CN" altLang="en-US"/>
          </a:p>
        </p:txBody>
      </p:sp>
      <p:sp>
        <p:nvSpPr>
          <p:cNvPr id="5" name="Rechteck 8"/>
          <p:cNvSpPr>
            <a:spLocks noChangeArrowheads="1"/>
          </p:cNvSpPr>
          <p:nvPr/>
        </p:nvSpPr>
        <p:spPr bwMode="auto">
          <a:xfrm flipH="1">
            <a:off x="1" y="0"/>
            <a:ext cx="9143999" cy="6858000"/>
          </a:xfrm>
          <a:prstGeom prst="rect">
            <a:avLst/>
          </a:prstGeom>
          <a:gradFill rotWithShape="1">
            <a:gsLst>
              <a:gs pos="0">
                <a:srgbClr val="D7D7D7">
                  <a:alpha val="88000"/>
                </a:srgbClr>
              </a:gs>
              <a:gs pos="64000">
                <a:srgbClr val="FFFFFF">
                  <a:alpha val="97000"/>
                </a:srgbClr>
              </a:gs>
              <a:gs pos="100000">
                <a:srgbClr val="FFFFFF">
                  <a:alpha val="97000"/>
                </a:srgbClr>
              </a:gs>
            </a:gsLst>
            <a:lin ang="108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normAutofit/>
          </a:bodyPr>
          <a:lstStyle/>
          <a:p>
            <a:pPr algn="ctr"/>
            <a:endParaRPr lang="zh-CN" altLang="zh-CN" sz="1800">
              <a:latin typeface="Calibri" panose="020F0502020204030204" pitchFamily="34" charset="0"/>
              <a:ea typeface="MS PGothic" panose="020B0600070205080204" pitchFamily="34" charset="-128"/>
              <a:sym typeface="MS PGothic" panose="020B0600070205080204" pitchFamily="34" charset="-128"/>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711200"/>
            <a:ext cx="3196800" cy="1600200"/>
          </a:xfrm>
        </p:spPr>
        <p:txBody>
          <a:bodyPr anchor="t" anchorCtr="0">
            <a:noAutofit/>
          </a:bodyPr>
          <a:lstStyle>
            <a:lvl1pPr>
              <a:defRPr sz="4000">
                <a:solidFill>
                  <a:schemeClr val="accent1">
                    <a:lumMod val="75000"/>
                  </a:schemeClr>
                </a:solidFill>
              </a:defRPr>
            </a:lvl1pPr>
          </a:lstStyle>
          <a:p>
            <a:r>
              <a:rPr lang="zh-CN" altLang="en-US" dirty="0"/>
              <a:t>单击此处编辑标题</a:t>
            </a:r>
            <a:endParaRPr lang="zh-CN" altLang="en-US" dirty="0"/>
          </a:p>
        </p:txBody>
      </p:sp>
      <p:sp>
        <p:nvSpPr>
          <p:cNvPr id="3" name="图片占位符 2"/>
          <p:cNvSpPr>
            <a:spLocks noGrp="1"/>
          </p:cNvSpPr>
          <p:nvPr>
            <p:ph type="pic" idx="1"/>
          </p:nvPr>
        </p:nvSpPr>
        <p:spPr>
          <a:xfrm>
            <a:off x="4014391" y="733425"/>
            <a:ext cx="44784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D6EF700-E589-4069-963D-C1E074B4F27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AAEAA2-D029-4D23-B6D5-DE004B8B3ED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347ACBF-98D7-438D-B427-C6C5A45378B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7318" y="365125"/>
            <a:ext cx="1738032" cy="5811838"/>
          </a:xfrm>
        </p:spPr>
        <p:txBody>
          <a:bodyPr vert="eaVert">
            <a:normAutofit/>
          </a:bodyPr>
          <a:lstStyle>
            <a:lvl1pPr>
              <a:defRPr sz="3600">
                <a:solidFill>
                  <a:schemeClr val="accent1">
                    <a:lumMod val="75000"/>
                  </a:schemeClr>
                </a:solidFil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960409"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A51BBE86-4235-40D1-887D-7AD44B035C7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B65E00-2CB4-4A3E-BB78-987A56C9FCFA}"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8C26A639-5F56-4849-B84F-4DF3C59DC4F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AAEAA2-D029-4D23-B6D5-DE004B8B3ED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F2600D0-D085-4C01-9245-66D989D5C44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4F84839-8043-45DA-8F67-4E225F4A4A3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8B8997F-B710-47A6-B9DD-264A32D08C8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981B06-5A72-418E-839B-419795C47FB2}"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EF5EAE-7AB3-4AD2-AACE-70210D7B78FE}"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216154E-2C18-4A12-B0F7-3C7F3032158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AAEAA2-D029-4D23-B6D5-DE004B8B3ED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4019967-3B08-442D-9942-6AA57B26B4F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1.jpe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40000"/>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00C28A5-5CF7-4052-B0F8-222EF0217563}" type="datetime1">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EF69B77-C9D5-4518-8E9E-662D7D4F374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40000"/>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628650" y="360000"/>
            <a:ext cx="7884000" cy="7200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custDataLst>
              <p:tags r:id="rId13"/>
            </p:custDataLst>
          </p:nvPr>
        </p:nvSpPr>
        <p:spPr>
          <a:xfrm>
            <a:off x="628650" y="1268730"/>
            <a:ext cx="7886700" cy="4908233"/>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272D921C-7901-4D64-90A5-4FB567325292}"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0FB65E00-2CB4-4A3E-BB78-987A56C9FCF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3" pitchFamily="18"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3" pitchFamily="18"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3"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3"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3"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hdphoto1.wdp"/><Relationship Id="rId2" Type="http://schemas.openxmlformats.org/officeDocument/2006/relationships/image" Target="../media/image106.png"/><Relationship Id="rId1" Type="http://schemas.openxmlformats.org/officeDocument/2006/relationships/image" Target="../media/image105.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3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1.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image" Target="../media/image143.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4.png"/><Relationship Id="rId1" Type="http://schemas.openxmlformats.org/officeDocument/2006/relationships/hyperlink" Target="http://hzq84621.is-programmer.com/posts/206830.html" TargetMode="Externa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19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1.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image" Target="../media/image1.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6" Type="http://schemas.openxmlformats.org/officeDocument/2006/relationships/slideLayout" Target="../slideLayouts/slideLayout7.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1.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4.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1.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1.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1.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image" Target="../media/image1.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000" b="-3000"/>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zh-CN" altLang="en-US" sz="8800" dirty="0">
                <a:solidFill>
                  <a:schemeClr val="accent5">
                    <a:lumMod val="75000"/>
                  </a:schemeClr>
                </a:solidFill>
                <a:latin typeface="华文行楷" panose="02010800040101010101" pitchFamily="2" charset="-122"/>
                <a:ea typeface="华文行楷" panose="02010800040101010101" pitchFamily="2" charset="-122"/>
              </a:rPr>
              <a:t>组合数学</a:t>
            </a:r>
            <a:endParaRPr lang="zh-CN" altLang="en-US" sz="8800" dirty="0">
              <a:solidFill>
                <a:schemeClr val="accent5">
                  <a:lumMod val="75000"/>
                </a:schemeClr>
              </a:solidFill>
              <a:latin typeface="华文行楷" panose="02010800040101010101" pitchFamily="2" charset="-122"/>
              <a:ea typeface="华文行楷" panose="02010800040101010101" pitchFamily="2" charset="-122"/>
            </a:endParaRPr>
          </a:p>
        </p:txBody>
      </p:sp>
      <p:sp>
        <p:nvSpPr>
          <p:cNvPr id="5" name="副标题 4"/>
          <p:cNvSpPr>
            <a:spLocks noGrp="1"/>
          </p:cNvSpPr>
          <p:nvPr>
            <p:ph type="subTitle" idx="1"/>
          </p:nvPr>
        </p:nvSpPr>
        <p:spPr/>
        <p:txBody>
          <a:bodyPr>
            <a:normAutofit/>
          </a:bodyPr>
          <a:lstStyle/>
          <a:p>
            <a:pPr algn="r"/>
            <a:r>
              <a:rPr lang="en-US" altLang="zh-CN" sz="3200" dirty="0">
                <a:solidFill>
                  <a:schemeClr val="accent5">
                    <a:lumMod val="75000"/>
                  </a:schemeClr>
                </a:solidFill>
                <a:latin typeface="Jokerman" panose="04090605060D06020702" pitchFamily="82" charset="0"/>
              </a:rPr>
              <a:t>——JYT</a:t>
            </a:r>
            <a:endParaRPr lang="zh-CN" altLang="en-US" sz="3200" dirty="0">
              <a:solidFill>
                <a:schemeClr val="accent5">
                  <a:lumMod val="75000"/>
                </a:schemeClr>
              </a:solidFill>
              <a:latin typeface="Jokerman" panose="04090605060D06020702" pitchFamily="82" charset="0"/>
            </a:endParaRPr>
          </a:p>
        </p:txBody>
      </p:sp>
      <p:sp>
        <p:nvSpPr>
          <p:cNvPr id="2" name="日期占位符 1"/>
          <p:cNvSpPr>
            <a:spLocks noGrp="1"/>
          </p:cNvSpPr>
          <p:nvPr>
            <p:ph type="dt" sz="half" idx="10"/>
          </p:nvPr>
        </p:nvSpPr>
        <p:spPr/>
        <p:txBody>
          <a:bodyPr/>
          <a:lstStyle/>
          <a:p>
            <a:fld id="{23D6FE9B-C777-4775-9642-F52C4C3EAD17}"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dissolve">
                                      <p:cBhvr>
                                        <p:cTn id="2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令</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上满足圈的个数为</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的排列的个数（也就是第一类斯特林数）。我们可得如下的定理：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1.3</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sSup>
                          <m:sSup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证明</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首先证明</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𝑠</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7066E24-0BC1-4CDE-AA0F-798C6D7AC63D}"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而我们发现考虑从两种元素中分别取</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个和</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个时，如果不忽略两种元素的排列位置，有</a:t>
                </a:r>
                <a14:m>
                  <m:oMath xmlns:m="http://schemas.openxmlformats.org/officeDocument/2006/math">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种方法。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联系上面</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h</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的值后我们就知道为什么指数型母函数适用于排列问题了。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接下来，来讲一下伯努利数</a:t>
                </a:r>
                <a:r>
                  <a:rPr lang="zh-CN" altLang="en-US" sz="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（我只是抄的，其实我并不会这个）</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定义伯努利数</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定义伯努利多项式</a:t>
                </a:r>
                <a14:m>
                  <m:oMath xmlns:m="http://schemas.openxmlformats.org/officeDocument/2006/math">
                    <m:nary>
                      <m:naryPr>
                        <m:chr m:val="∑"/>
                        <m:limLoc m:val="subSup"/>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e>
                    </m:nary>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𝑡𝑥</m:t>
                        </m:r>
                      </m:sup>
                    </m:sSup>
                  </m:oMath>
                </a14:m>
                <a:endParaRPr lang="en-US" altLang="zh-CN" sz="3200" b="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e>
                        </m:nary>
                      </m:e>
                    </m:d>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e>
                        </m:nary>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也就是</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den>
                            </m:f>
                          </m:e>
                        </m:d>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a:t>
                </a:r>
                <a14:m>
                  <m:oMath xmlns:m="http://schemas.openxmlformats.org/officeDocument/2006/math">
                    <m:nary>
                      <m:naryPr>
                        <m:chr m:val="∑"/>
                        <m:limLoc m:val="subSup"/>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num>
                          <m:den>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𝑡𝑥</m:t>
                            </m:r>
                          </m:sup>
                        </m:sSup>
                      </m:num>
                      <m:den>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oMath>
                </a14:m>
                <a:endParaRPr lang="en-US" altLang="zh-CN" sz="3200" b="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𝑡𝑥</m:t>
                            </m:r>
                          </m:sup>
                        </m:sSup>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num>
                      <m:den>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观察</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前的系数得</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d>
                      </m:num>
                      <m:den>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ea typeface="微软雅黑" panose="020B0503020204020204" pitchFamily="34" charset="-122"/>
                  </a:rPr>
                  <a:t>整理得</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于是可以得到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nary>
                      <m:naryPr>
                        <m:chr m:val="∑"/>
                        <m:limLoc m:val="subSup"/>
                        <m:ctrlPr>
                          <a:rPr lang="zh-CN" altLang="en-US"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sSup>
                          <m:sSupPr>
                            <m:ctrlPr>
                              <a:rPr lang="en-US" altLang="zh-CN"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sup>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e>
                    </m:nary>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nary>
                      <m:naryPr>
                        <m:chr m:val="∑"/>
                        <m:limLoc m:val="subSup"/>
                        <m:ctrl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d>
                          <m:dPr>
                            <m:ctrl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d>
                          </m:e>
                        </m:d>
                      </m:e>
                    </m:nary>
                  </m:oMath>
                </a14:m>
                <a:endParaRPr lang="en-US" altLang="zh-CN" sz="30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因为</a:t>
                </a:r>
                <a14:m>
                  <m:oMath xmlns:m="http://schemas.openxmlformats.org/officeDocument/2006/math">
                    <m:sSub>
                      <m:sSub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e>
                    </m:d>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a:t>
                </a:r>
                <a14:m>
                  <m:oMath xmlns:m="http://schemas.openxmlformats.org/officeDocument/2006/math">
                    <m:nary>
                      <m:naryPr>
                        <m:chr m:val="∑"/>
                        <m:limLoc m:val="subSup"/>
                        <m:ctrl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e>
                    </m:nary>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𝛽</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oMath>
                </a14:m>
                <a:endPar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den>
                            </m:f>
                          </m:e>
                        </m:d>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把</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代入</a:t>
                </a:r>
                <a14:m>
                  <m:oMath xmlns:m="http://schemas.openxmlformats.org/officeDocument/2006/math">
                    <m:d>
                      <m:d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，就有</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nary>
                      <m:naryPr>
                        <m:chr m:val="∑"/>
                        <m:limLoc m:val="subSup"/>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den>
                            </m:f>
                          </m:e>
                        </m:d>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移项得</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nary>
                      <m:naryPr>
                        <m:chr m:val="∑"/>
                        <m:limLoc m:val="subSup"/>
                        <m:ctrl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den>
                            </m:f>
                          </m:e>
                        </m:d>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这样就可以在</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𝑂</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的时间内求出伯努利数。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实际上伯努利数还存在更高效的求法。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14:m>
                  <m:oMath xmlns:m="http://schemas.openxmlformats.org/officeDocument/2006/math">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进行</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Taylor</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展开</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e>
                        </m:nary>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num>
                              <m:den>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e>
                        </m:nary>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把分母中的那个多项式在模</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意义下求逆即可，复杂度</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𝑂</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func>
                          <m:func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uncPr>
                          <m:fNa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𝑙𝑜𝑔</m:t>
                            </m:r>
                          </m:fName>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func>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接下来，来看一道例题。</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给出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个物品，价值为</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且各不相同，现在可以取</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个或</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3</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个，问每种价值和有几种情况？</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b="0" i="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≤40,000</m:t>
                    </m:r>
                  </m:oMath>
                </a14:m>
                <a:endPar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这道题是生成函数</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容斥原理</a:t>
                </a:r>
                <a:r>
                  <a:rPr lang="en-US" altLang="zh-CN" sz="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+FFT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模板题。</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表示每种物品取一个的情况的母函数，</a:t>
                </a:r>
                <a:endPar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表示每种物品取二个的情况的母函数，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表示每种物品取三个的情况的母函数。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即</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begChr m:val="["/>
                        <m:endChr m:val="]"/>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begChr m:val="["/>
                        <m:endChr m:val="]"/>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begChr m:val="["/>
                        <m:endChr m:val="]"/>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如果取</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个物品，答案就是</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如果取</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个物品，</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中有</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的情况，所以答案为</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如果取</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3</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个物品，</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中可能有</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oMath>
                </a14:m>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sub>
                        </m:sSub>
                      </m:e>
                    </m:d>
                  </m:oMath>
                </a14:m>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oMath>
                </a14:m>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这几种重复的情况，所以答案为</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𝐴𝐵</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最后，由于顺序不同算一种情况。</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因为每种物品价值都不一样，所以情况</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要除</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，情况</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3</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要除</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所以答案就是：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𝐶</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6</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接下来就是</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FFT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任给</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上的一个排列</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，当</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单独一个圈时，</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个排列；否则，</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在圈</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𝑖</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有</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个位置，</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个排列，等式成立。</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用数学归纳法。当</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时，易知等式成立。</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77"/>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A79066E3-7F1D-45C2-8682-C5AF6B62167F}"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种物品，并且知道每种物品的数量为</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。要求从中选出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件物品的排列数。例如有两种物品</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A,B</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，并且数量都是</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，从中选</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件物品，则排列有</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"AB","BA"</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两种。</a:t>
                </a:r>
              </a:p>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这题是指数型母函数模板题。</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对于第</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种物品，考虑一个多项式：</a:t>
                </a:r>
                <a:endPar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en>
                    </m:f>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sup>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𝑖</m:t>
                            </m:r>
                          </m:sub>
                        </m:sSub>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的第</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项系数</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Sub>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，就是答案。</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5.3</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求出一个含有</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n</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个节点的有序二叉树的叶子节点的期望个数，要求精确到</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。例如一个含有</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3</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个节点的二叉树，一共有</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种情况，期望的叶子节点个数是</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6</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5</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pic>
        <p:nvPicPr>
          <p:cNvPr id="6" name="图片 5"/>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2373085" y="3887386"/>
            <a:ext cx="2735943" cy="567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首先可以用</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个节点的二叉树的个数，空树没有节点，因此</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考虑一棵有</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个节点的二叉树，由于左右子树都是二叉树，可以枚举左右子树节点个数，因此可以得到递推式：</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ea typeface="微软雅黑" panose="020B0503020204020204" pitchFamily="34" charset="-122"/>
                  </a:rPr>
                  <a:t>其中</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就是卡特兰数。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现在用</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表示有</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个节点的二叉树的叶子节点个数，这样最后期望就会是</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num>
                      <m:den>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首先可以知道</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，枚举子树大小，</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个节点的二叉树，左子树有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个节点，右子树一共有</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种方案。</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这种情况答案就会增加</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𝐶</m:t>
                        </m:r>
                      </m:e>
                      <m: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𝑖</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，由于左右子树是对称的，最后还要乘</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因此可以得到</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的递推式：</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𝐶</m:t>
                            </m:r>
                          </m:e>
                          <m: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𝑖</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sub>
                        </m:sSub>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现在设</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14:m>
                  <m:oMath xmlns:m="http://schemas.openxmlformats.org/officeDocument/2006/math">
                    <m:sSub>
                      <m:sSub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的生成函数，</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14:m>
                  <m:oMath xmlns:m="http://schemas.openxmlformats.org/officeDocument/2006/math">
                    <m:sSub>
                      <m:sSub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的生成函数，观察到两个递推式基本相同，而且都是一个卷积的形式。</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卷积刚好对应生成函数的乘法，这样可以知道：</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23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最后可以解出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ad>
                          <m:radPr>
                            <m:degHide m:val="on"/>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ad>
                          <m:radPr>
                            <m:degHide m:val="on"/>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den>
                    </m:f>
                  </m:oMath>
                </a14:m>
                <a:endParaRPr lang="en-US" altLang="zh-CN" sz="3200" b="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注意到</a:t>
                </a:r>
                <a14:m>
                  <m:oMath xmlns:m="http://schemas.openxmlformats.org/officeDocument/2006/math">
                    <m:nary>
                      <m:naryPr>
                        <m:limLoc m:val="undOvr"/>
                        <m:subHide m:val="on"/>
                        <m:supHide m:val="on"/>
                        <m:ctrlPr>
                          <a:rPr lang="zh-CN" altLang="en-US" sz="28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f>
                          <m:fPr>
                            <m:ctrlPr>
                              <a:rPr lang="en-US" altLang="zh-CN" sz="28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num>
                          <m:den>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𝑑𝑥</m:t>
                        </m:r>
                      </m:e>
                    </m:nary>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ad>
                      <m:radPr>
                        <m:degHide m:val="on"/>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𝑥𝐶</m:t>
                    </m:r>
                    <m:d>
                      <m:d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这就说明只要求出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，然后就很容易可以求出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显然的是</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𝑥𝐶</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𝑑𝑥</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ad>
                          <m:radPr>
                            <m:degHide m:val="on"/>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最终得到</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因此</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答案就是</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num>
                      <m:den>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接下来我们来解决一个显然的问题：为什么</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1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根据</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，可以列出方程</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1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解方程可以得到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ad>
                          <m:radPr>
                            <m:deg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1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e>
                    </m:d>
                    <m: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，所以对上式求极限</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10000"/>
                  </a:lnSpc>
                  <a:buFont typeface="Arial" charset="0"/>
                  <a:buChar char="ᵜ"/>
                </a:pPr>
                <a14:m>
                  <m:oMath xmlns:m="http://schemas.openxmlformats.org/officeDocument/2006/math">
                    <m:func>
                      <m:func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uncPr>
                      <m:fName>
                        <m:limLow>
                          <m:limLow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limLowPr>
                          <m:e>
                            <m: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𝑙𝑖𝑚</m:t>
                            </m:r>
                          </m:e>
                          <m:li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sSup>
                          </m:lim>
                        </m:limLow>
                      </m:fName>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ad>
                              <m:radPr>
                                <m:deg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e>
                    </m:func>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func>
                      <m:func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uncPr>
                      <m:fName>
                        <m:limLow>
                          <m:limLow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limLowPr>
                          <m:e>
                            <m: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𝑙𝑖𝑚</m:t>
                            </m:r>
                          </m:e>
                          <m:li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sSup>
                          </m:lim>
                        </m:limLow>
                      </m:fName>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ad>
                              <m:radPr>
                                <m:deg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e>
                    </m:func>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假设</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时命题成立，现证</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时结论成立。由假设</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sSup>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e>
                        </m:nary>
                      </m:e>
                    </m:d>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综上可知，定理成立。</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72B485E4-34DC-4424-9F86-09A16BA34420}"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因此取负号，得</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ad>
                          <m:radPr>
                            <m:deg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根据广义二项式定理展开</a:t>
                </a:r>
                <a14:m>
                  <m:oMath xmlns:m="http://schemas.openxmlformats.org/officeDocument/2006/math">
                    <m:rad>
                      <m:radPr>
                        <m:deg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ad>
                      <m:radPr>
                        <m:deg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den>
                            </m:f>
                          </m:e>
                        </m:d>
                      </m:e>
                    </m:nary>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然后考虑第</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项系数。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en>
                        </m:f>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f>
                              <m:f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den>
                            </m:f>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den>
                            </m:f>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den>
                            </m:f>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2∙3⋯</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d>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∙2∙3⋯</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den>
                    </m:f>
                  </m:oMath>
                </a14:m>
                <a:r>
                  <a:rPr lang="en-US" altLang="zh-CN" sz="3200" dirty="0">
                    <a:gradFill>
                      <a:gsLst>
                        <a:gs pos="0">
                          <a:srgbClr val="012D86"/>
                        </a:gs>
                        <a:gs pos="100000">
                          <a:srgbClr val="0E2557"/>
                        </a:gs>
                      </a:gsLst>
                      <a:lin ang="0" scaled="0"/>
                    </a:gradFill>
                    <a:ea typeface="微软雅黑" panose="020B0503020204020204" pitchFamily="34" charset="-122"/>
                  </a:rPr>
                  <a:t> </a:t>
                </a:r>
                <a:endPar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∙3∙5⋯</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−3</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∙2∙3⋯</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den>
                    </m:f>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1∙2∙4⋯2</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1∙2∙3⋯</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um>
                      <m:den>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en>
                        </m:f>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于是可以得到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ad>
                          <m:radPr>
                            <m:deg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rad>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14:m>
                  <m:oMath xmlns:m="http://schemas.openxmlformats.org/officeDocument/2006/math">
                    <m: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den>
                                </m:f>
                              </m:e>
                            </m:d>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e>
                        </m:nary>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den>
                                </m:f>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e>
                        </m:nary>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den>
                        </m:f>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e>
                        </m:d>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den>
                        </m:f>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d>
                              <m:d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d>
                              <m:d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d>
                          </m:num>
                          <m:den>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p>
                            </m:sSup>
                          </m:den>
                        </m:f>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den>
                            </m:f>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den>
                            </m:f>
                          </m:e>
                        </m:d>
                      </m:e>
                    </m:nary>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得到</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b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5.4</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简单题</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）一个数组长度为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，我们要在每个位置中填一个</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到</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的数字。但是其中</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在整个数组中，必须出现偶数次。问有多少种合法的方案？结果对</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我们可以用指数型生成函数巧妙地解决。</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我们需要求</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p>
                    </m:sSup>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的系数，直接展开即可。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den>
                            </m:f>
                          </m:e>
                        </m:d>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p>
                    </m:sSup>
                  </m:oMath>
                </a14:m>
                <a:endParaRPr lang="en-US" altLang="zh-CN" sz="32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6</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展开之后，可得</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6</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5.5</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中等题</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）一个数组长度为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，在每个位置中填一个</a:t>
                </a:r>
                <a14:m>
                  <m:oMath xmlns:m="http://schemas.openxmlformats.org/officeDocument/2006/math">
                    <m:r>
                      <a:rPr lang="en-US" altLang="zh-CN" sz="3200" b="0" i="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的数字。但是其中</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个数字在整个数组中，必须出现偶数次。并且其中</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个数字在整个数组中，必须出现奇数次。问有多少种合法的方案？结果对</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r>
                  <a:rPr lang="zh-CN" altLang="en-US" sz="24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24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4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4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4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24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4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24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≤100</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仿照上一题的做法。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我们需要求</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sup>
                    </m:sSup>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的系数，直接展开即可。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77"/>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的结果中，一定由若干项</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𝑢𝑥</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连乘得到，其中</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为整数。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由于</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比较小，直接二项式暴力展开即可。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5.6</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困难题</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一个数组长度为</a:t>
                </a:r>
                <a14:m>
                  <m:oMath xmlns:m="http://schemas.openxmlformats.org/officeDocument/2006/math">
                    <m:r>
                      <a:rPr lang="en-US" altLang="zh-CN" sz="28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，在每个位置中填一个</a:t>
                </a:r>
                <a14:m>
                  <m:oMath xmlns:m="http://schemas.openxmlformats.org/officeDocument/2006/math">
                    <m:r>
                      <a:rPr lang="en-US" altLang="zh-CN" sz="2800" b="0" i="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oMath>
                </a14:m>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的数字。对于</a:t>
                </a:r>
                <a14:m>
                  <m:oMath xmlns:m="http://schemas.openxmlformats.org/officeDocument/2006/math">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的数字，必须出现</a:t>
                </a:r>
                <a14:m>
                  <m:oMath xmlns:m="http://schemas.openxmlformats.org/officeDocument/2006/math">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次；对于</a:t>
                </a:r>
                <a14:m>
                  <m:oMath xmlns:m="http://schemas.openxmlformats.org/officeDocument/2006/math">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的数字，必须出现</a:t>
                </a:r>
                <a14:m>
                  <m:oMath xmlns:m="http://schemas.openxmlformats.org/officeDocument/2006/math">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次；对于</a:t>
                </a:r>
                <a14:m>
                  <m:oMath xmlns:m="http://schemas.openxmlformats.org/officeDocument/2006/math">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oMath>
                </a14:m>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的数字，必须出现</a:t>
                </a:r>
                <a14:m>
                  <m:oMath xmlns:m="http://schemas.openxmlformats.org/officeDocument/2006/math">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oMath>
                </a14:m>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。问有多少种合法的方案？结果对</a:t>
                </a:r>
                <a14:m>
                  <m:oMath xmlns:m="http://schemas.openxmlformats.org/officeDocument/2006/math">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oMath>
                </a14:m>
                <a:r>
                  <a:rPr lang="zh-CN" altLang="en-US"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a:t>
                </a:r>
                <a:endParaRPr lang="en-US" altLang="zh-CN" sz="2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≤100</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391"/>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1.4</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集合</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的一个</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分拆</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的一些非空子集构成的集族</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，满足</a:t>
                </a:r>
                <a14:m>
                  <m:oMath xmlns:m="http://schemas.openxmlformats.org/officeDocument/2006/math">
                    <m:nary>
                      <m:naryPr>
                        <m:chr m:val="⋃"/>
                        <m:limLoc m:val="subSup"/>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，且</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zh-CN" altLang="en-US"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𝑗</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。其中每个</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称为此分拆的一个</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块</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上的分拆个数，称为</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Bell</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32B65E3E-CE9A-44FF-B669-6BDF038A1C4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根据之前的提示和上一题的做法。我们引入三次单位根</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𝜔</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，他满足</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𝜔</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1 </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𝑚𝑜𝑑</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 </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𝑝</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𝜔</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=115,381,398</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是一个解。</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zh-CN" altLang="en-US"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zh-CN" altLang="en-US"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3</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zh-CN" altLang="en-US"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zh-CN" altLang="en-US"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zh-CN" altLang="en-US"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zh-CN" altLang="en-US"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3</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𝐷</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5</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5</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zh-CN" altLang="en-US"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r>
                              <a:rPr lang="zh-CN" altLang="en-US"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zh-CN" altLang="en-US"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e>
                          <m:sup>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zh-CN" altLang="en-US"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𝜔</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p>
                            </m:s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sup>
                        </m:sSup>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3</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我们需要求</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up>
                    </m:sSup>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𝐷</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a:t>
                </a:r>
                <a14:m>
                  <m:oMath xmlns:m="http://schemas.openxmlformats.org/officeDocument/2006/math">
                    <m:sSup>
                      <m:sSup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的系数，找到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的一个三次单位根</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𝜔</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，直接带入并且展开即可。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𝐷</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的结果中，一定由若干项</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𝑣</m:t>
                            </m:r>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𝜔</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连乘得到，其中</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oMath>
                </a14:m>
                <a:r>
                  <a:rPr lang="zh-CN" altLang="en-US" sz="3200" dirty="0">
                    <a:gradFill>
                      <a:gsLst>
                        <a:gs pos="0">
                          <a:srgbClr val="012D86"/>
                        </a:gs>
                        <a:gs pos="100000">
                          <a:srgbClr val="0E2557"/>
                        </a:gs>
                      </a:gsLst>
                      <a:lin ang="0" scaled="0"/>
                    </a:gradFill>
                    <a:ea typeface="微软雅黑" panose="020B0503020204020204" pitchFamily="34" charset="-122"/>
                  </a:rPr>
                  <a:t>和</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𝑣</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为整数。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由于</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比较小，直接多项式暴力展开即可。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0000"/>
            <a:lum/>
          </a:blip>
          <a:srcRect/>
          <a:stretch>
            <a:fillRect t="-3000" b="-3000"/>
          </a:stretch>
        </a:blipFill>
        <a:effectLst/>
      </p:bgPr>
    </p:bg>
    <p:spTree>
      <p:nvGrpSpPr>
        <p:cNvPr id="1" name=""/>
        <p:cNvGrpSpPr/>
        <p:nvPr/>
      </p:nvGrpSpPr>
      <p:grpSpPr>
        <a:xfrm>
          <a:off x="0" y="0"/>
          <a:ext cx="0" cy="0"/>
          <a:chOff x="0" y="0"/>
          <a:chExt cx="0" cy="0"/>
        </a:xfrm>
      </p:grpSpPr>
      <p:sp>
        <p:nvSpPr>
          <p:cNvPr id="3" name="MH_Number"/>
          <p:cNvSpPr/>
          <p:nvPr>
            <p:custDataLst>
              <p:tags r:id="rId2"/>
            </p:custDataLst>
          </p:nvPr>
        </p:nvSpPr>
        <p:spPr>
          <a:xfrm>
            <a:off x="1390650" y="2641600"/>
            <a:ext cx="987425" cy="1158875"/>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noFill/>
          <a:ln w="12700" cap="flat" cmpd="sng" algn="ctr">
            <a:noFill/>
            <a:prstDash val="solid"/>
            <a:miter lim="800000"/>
          </a:ln>
          <a:effectLst/>
        </p:spPr>
        <p:txBody>
          <a:bodyPr anchor="ctr">
            <a:normAutofit/>
          </a:bodyPr>
          <a:lstStyle/>
          <a:p>
            <a:pPr algn="ctr">
              <a:defRPr/>
            </a:pPr>
            <a:r>
              <a:rPr lang="en-US" altLang="zh-CN" sz="4800" kern="0" dirty="0">
                <a:solidFill>
                  <a:srgbClr val="FFFFFF"/>
                </a:solidFill>
              </a:rPr>
              <a:t>6</a:t>
            </a:r>
            <a:endParaRPr lang="en-US" altLang="zh-CN" sz="4800" kern="0" dirty="0">
              <a:solidFill>
                <a:srgbClr val="FFFFFF"/>
              </a:solidFill>
            </a:endParaRPr>
          </a:p>
        </p:txBody>
      </p:sp>
      <p:sp>
        <p:nvSpPr>
          <p:cNvPr id="4" name="标题 3"/>
          <p:cNvSpPr>
            <a:spLocks noGrp="1"/>
          </p:cNvSpPr>
          <p:nvPr>
            <p:ph type="title"/>
            <p:custDataLst>
              <p:tags r:id="rId3"/>
            </p:custDataLst>
          </p:nvPr>
        </p:nvSpPr>
        <p:spPr/>
        <p:txBody>
          <a:bodyPr/>
          <a:lstStyle/>
          <a:p>
            <a:r>
              <a:rPr lang="zh-CN" altLang="en-US" sz="4800" dirty="0">
                <a:latin typeface="微软雅黑" panose="020B0503020204020204" charset="-122"/>
                <a:ea typeface="微软雅黑" panose="020B0503020204020204" charset="-122"/>
              </a:rPr>
              <a:t>群论相关</a:t>
            </a:r>
            <a:endParaRPr lang="zh-CN" altLang="en-US" sz="4800" dirty="0">
              <a:latin typeface="微软雅黑" panose="020B0503020204020204" charset="-122"/>
              <a:ea typeface="微软雅黑" panose="020B0503020204020204" charset="-122"/>
            </a:endParaRPr>
          </a:p>
        </p:txBody>
      </p:sp>
      <p:sp>
        <p:nvSpPr>
          <p:cNvPr id="2" name="日期占位符 1"/>
          <p:cNvSpPr>
            <a:spLocks noGrp="1"/>
          </p:cNvSpPr>
          <p:nvPr>
            <p:ph type="dt" sz="half" idx="10"/>
          </p:nvPr>
        </p:nvSpPr>
        <p:spPr/>
        <p:txBody>
          <a:bodyPr/>
          <a:lstStyle/>
          <a:p>
            <a:fld id="{CE9DFFBF-F65B-459E-8C7D-06259C4651DF}"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0FB65E00-2CB4-4A3E-BB78-987A56C9FCFA}" type="slidenum">
              <a:rPr lang="zh-CN" altLang="en-US" smtClean="0"/>
            </a:fld>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给定集合</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和集合</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上的二元运算</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，并满足：</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635" indent="0">
                  <a:lnSpc>
                    <a:spcPct val="100000"/>
                  </a:lnSpc>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①封闭性：</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r>
                      <a:rPr lang="en-US" altLang="zh-CN" sz="320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𝑐</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②结合律：</a:t>
                </a:r>
                <a14:m>
                  <m:oMath xmlns:m="http://schemas.openxmlformats.org/officeDocument/2006/math">
                    <m:r>
                      <a:rPr lang="en-US" altLang="zh-CN" sz="26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26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6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r>
                      <a:rPr lang="en-US" altLang="zh-CN" sz="260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e>
                    </m:d>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③单位元：</a:t>
                </a:r>
                <a:r>
                  <a:rPr lang="en-US" altLang="zh-CN" sz="2800" dirty="0">
                    <a:gradFill>
                      <a:gsLst>
                        <a:gs pos="0">
                          <a:srgbClr val="012D86"/>
                        </a:gs>
                        <a:gs pos="100000">
                          <a:srgbClr val="0E2557"/>
                        </a:gs>
                      </a:gsLst>
                      <a:lin ang="0" scaled="0"/>
                    </a:gradFill>
                    <a:ea typeface="Cambria Math" panose="02040503050406030204" pitchFamily="18" charset="0"/>
                  </a:rPr>
                  <a:t> </a:t>
                </a:r>
                <a14:m>
                  <m:oMath xmlns:m="http://schemas.openxmlformats.org/officeDocument/2006/math">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𝑎</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④逆元：</a:t>
                </a:r>
                <a14:m>
                  <m:oMath xmlns:m="http://schemas.openxmlformats.org/officeDocument/2006/math">
                    <m:r>
                      <a:rPr lang="zh-CN" altLang="en-US"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𝑏</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𝑎</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𝑏</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𝑏</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𝑎</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0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𝑒</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则称集合</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在运算</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下是一个</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群</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，记为</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若</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是一个有限集，则称</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有限群</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；若</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是无限集，则称</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无限群</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当群中的二元运算满足交换律时，称该群为</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可交换群</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，又称为</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Abel</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群</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为一个群，</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𝐻</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且</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𝐻</m:t>
                    </m:r>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，若</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𝐻</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也是一个群，则称</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𝐻</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子群</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6.3</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集合</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1,2,</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的一一映射称为一个</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元</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置换</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，记为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𝜎</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num>
                          <m:den>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𝜎</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𝜎</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den>
                        </m:f>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6.4</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令</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1,2,</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的置换全体，</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的两个元素，定义它们的乘积为</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zh-CN" altLang="en-US"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𝜎</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b>
                        </m:sSub>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d>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zh-CN" altLang="en-US"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𝜎</m:t>
                        </m:r>
                      </m:e>
                      <m: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对于置换乘法“</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”构成群，称为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次</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对称群</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的任意子群称为</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置换群</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上面表示置换的记号（即定义 </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6.3</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）是由</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Cauchy</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所发明的。这种记号有两个缺点：</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①这种表示法包含了许多重复的符号；</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②这种表示法掩盖了每个置换所具有的潜在的结构。</a:t>
            </a:r>
            <a:endPar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由于这两个原因，</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Jordan</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改进了置换的表示方法。</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Jordan</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对置换的表示中，一个置换用多个括号来表示，其中每个括号里是若干个元素。下面我们来看这种表示方法。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6.5</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置换</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num>
                          <m:den>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num>
                          <m:den>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b>
                            </m:sSub>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num>
                          <m:den>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Sub>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Sub>
                          </m:num>
                          <m:den>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en>
                        </m:f>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叫做</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阶</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循环</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，简记为</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 </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这与定义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1.3</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类似。</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1.4</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den>
                            </m:f>
                          </m:e>
                        </m:d>
                      </m:e>
                    </m:nary>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，其中定义</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证明</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在对</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进行划分时，考虑</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所在的块的情况。从</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中选出</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个与</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组成一个块，剩余</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个元素的分拆数为</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den>
                        </m:f>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den>
                        </m:f>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知，定理成立。</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3D05E1F1-A2AE-4DF6-9560-43D62987B842}"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6.6</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二阶循环</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叫做</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与</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对换</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6.7</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如果两个循环没有公共元素，则称这两个循环是</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不相交的</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当我们将一些置换表示成若干的循环乘积时，如果这若干个循环没有公共元素，那么这些循环的乘积可交换。</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09"/>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a:t>
            </a:r>
            <a:r>
              <a:rPr lang="zh-CN" altLang="en-US" sz="3200" b="1" dirty="0">
                <a:gradFill>
                  <a:gsLst>
                    <a:gs pos="0">
                      <a:srgbClr val="012D86"/>
                    </a:gs>
                    <a:gs pos="100000">
                      <a:srgbClr val="0E2557"/>
                    </a:gs>
                  </a:gsLst>
                  <a:lin ang="0" scaled="0"/>
                </a:gradFill>
                <a:latin typeface="微软雅黑" panose="020B0503020204020204" charset="-122"/>
                <a:ea typeface="微软雅黑" panose="020B0503020204020204" charset="-122"/>
              </a:rPr>
              <a:t>定理 </a:t>
            </a:r>
            <a:r>
              <a:rPr lang="en-US" altLang="zh-CN" sz="3200" b="1" dirty="0">
                <a:gradFill>
                  <a:gsLst>
                    <a:gs pos="0">
                      <a:srgbClr val="012D86"/>
                    </a:gs>
                    <a:gs pos="100000">
                      <a:srgbClr val="0E2557"/>
                    </a:gs>
                  </a:gsLst>
                  <a:lin ang="0" scaled="0"/>
                </a:gradFill>
                <a:latin typeface="微软雅黑" panose="020B0503020204020204" charset="-122"/>
                <a:ea typeface="微软雅黑" panose="020B0503020204020204" charset="-122"/>
              </a:rPr>
              <a:t>6.1</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任何一个置换都可以表示成若干个互不相交的循环的乘积，且表示法是唯一的。</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接下来，我们来看一下</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Burnside</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引理。</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我们考虑如下的问题：用三种颜色对一个正五边形的顶点进行着色，问共有多少种方案。</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这个问题可以非常容易地用排列组合的知识解答。</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但是如果将题目加以限制：若一种着色方案可以通过另一种方案的旋转和镜面反射来得到，那么这两个着色方案本质相同。</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问用三种颜色对一个正五边形的五个顶点进行着色，共可以得到多少种本质不同的方案。</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Burnside</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引理（</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1911</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年）就是回答诸如此类问题的。</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6.8</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𝑡</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14:m>
                  <m:oMath xmlns:m="http://schemas.openxmlformats.org/officeDocument/2006/math">
                    <m:sSub>
                      <m:sSub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sub>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的子群，若</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中的某个整数，</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中使数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固定不变的置换全体所构成的集合，称为数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下的</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稳定核</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，或称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中使</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固定不变的置换群，记为</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𝑍</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d>
                      <m:d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中不变元的个数记为</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将稳定核的定义与对几何图形进行着色的情形联系起来：</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中的元素是对几何图形进行变换的方法集（进行旋转、对称变换和镜面反射等），则元素</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（可以表示为几何图形的顶点、边或面）在</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中的稳定核</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𝑍</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是由那些经过变换后使元素</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的位置不变的方法（变换）集所组成的集合。</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引理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Burnside</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引理</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）若</a:t>
                </a:r>
                <a14:m>
                  <m:oMath xmlns:m="http://schemas.openxmlformats.org/officeDocument/2006/math">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𝑆</m:t>
                        </m:r>
                      </m:e>
                      <m:sub>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为置换</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中不变元的个数，则群</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的等价类个数为</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den>
                    </m:f>
                    <m:nary>
                      <m:naryPr>
                        <m:chr m:val="∑"/>
                        <m:limLoc m:val="subSup"/>
                        <m:supHide m:val="on"/>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sub>
                      <m:sup/>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d>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Burnside</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引理中所讲的“等价类个数”就是我们在染色问题中所求的本质不同的方案数。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77"/>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a:t>
            </a:r>
            <a:r>
              <a:rPr lang="zh-CN" altLang="en-US" sz="3200" b="1" dirty="0">
                <a:gradFill>
                  <a:gsLst>
                    <a:gs pos="0">
                      <a:srgbClr val="012D86"/>
                    </a:gs>
                    <a:gs pos="100000">
                      <a:srgbClr val="0E2557"/>
                    </a:gs>
                  </a:gsLst>
                  <a:lin ang="0" scaled="0"/>
                </a:gradFill>
                <a:latin typeface="微软雅黑" panose="020B0503020204020204" charset="-122"/>
                <a:ea typeface="微软雅黑" panose="020B0503020204020204" charset="-122"/>
              </a:rPr>
              <a:t>例 </a:t>
            </a:r>
            <a:r>
              <a:rPr lang="en-US" altLang="zh-CN" sz="3200" b="1" dirty="0">
                <a:gradFill>
                  <a:gsLst>
                    <a:gs pos="0">
                      <a:srgbClr val="012D86"/>
                    </a:gs>
                    <a:gs pos="100000">
                      <a:srgbClr val="0E2557"/>
                    </a:gs>
                  </a:gsLst>
                  <a:lin ang="0" scaled="0"/>
                </a:gradFill>
                <a:latin typeface="微软雅黑" panose="020B0503020204020204" charset="-122"/>
                <a:ea typeface="微软雅黑" panose="020B0503020204020204" charset="-122"/>
              </a:rPr>
              <a:t>6.1</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用黑、白两种颜色对正方形的四个顶点进行着色，问共有多少种方案？经过旋转后重合的着色方案算一种。</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a:t>
            </a:r>
            <a:r>
              <a:rPr lang="zh-CN" altLang="en-US" sz="3200" b="1" dirty="0">
                <a:gradFill>
                  <a:gsLst>
                    <a:gs pos="0">
                      <a:srgbClr val="012D86"/>
                    </a:gs>
                    <a:gs pos="100000">
                      <a:srgbClr val="0E2557"/>
                    </a:gs>
                  </a:gsLst>
                  <a:lin ang="0" scaled="0"/>
                </a:gradFill>
                <a:latin typeface="微软雅黑" panose="020B0503020204020204" charset="-122"/>
                <a:ea typeface="微软雅黑" panose="020B0503020204020204" charset="-122"/>
              </a:rPr>
              <a:t>解 </a:t>
            </a:r>
            <a:r>
              <a:rPr lang="en-US" altLang="zh-CN" sz="3200" b="1" dirty="0">
                <a:gradFill>
                  <a:gsLst>
                    <a:gs pos="0">
                      <a:srgbClr val="012D86"/>
                    </a:gs>
                    <a:gs pos="100000">
                      <a:srgbClr val="0E2557"/>
                    </a:gs>
                  </a:gsLst>
                  <a:lin ang="0" scaled="0"/>
                </a:gradFill>
                <a:latin typeface="微软雅黑" panose="020B0503020204020204" charset="-122"/>
                <a:ea typeface="微软雅黑" panose="020B0503020204020204" charset="-122"/>
              </a:rPr>
              <a:t>6.1</a:t>
            </a:r>
            <a:r>
              <a:rPr lang="zh-CN" altLang="en-US" sz="3200" b="1" dirty="0">
                <a:gradFill>
                  <a:gsLst>
                    <a:gs pos="0">
                      <a:srgbClr val="012D86"/>
                    </a:gs>
                    <a:gs pos="100000">
                      <a:srgbClr val="0E2557"/>
                    </a:gs>
                  </a:gsLst>
                  <a:lin ang="0" scaled="0"/>
                </a:gradFill>
                <a:latin typeface="微软雅黑" panose="020B0503020204020204" charset="-122"/>
                <a:ea typeface="微软雅黑" panose="020B0503020204020204" charset="-122"/>
              </a:rPr>
              <a:t>①</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可以用</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Burnside</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引理解决该问题（该问题还可以用</a:t>
            </a:r>
            <a:r>
              <a:rPr lang="en-US" altLang="zh-CN" sz="3200" dirty="0" err="1">
                <a:gradFill>
                  <a:gsLst>
                    <a:gs pos="0">
                      <a:srgbClr val="012D86"/>
                    </a:gs>
                    <a:gs pos="100000">
                      <a:srgbClr val="0E2557"/>
                    </a:gs>
                  </a:gsLst>
                  <a:lin ang="0" scaled="0"/>
                </a:gradFill>
                <a:latin typeface="微软雅黑" panose="020B0503020204020204" charset="-122"/>
                <a:ea typeface="微软雅黑" panose="020B0503020204020204" charset="-122"/>
              </a:rPr>
              <a:t>Pólya</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定理解决，之后会介绍）。</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用黑白两种颜色对正方形的四个顶点着色的所有情况如图所示。</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 </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pic>
        <p:nvPicPr>
          <p:cNvPr id="6" name="图片 5" descr="3360-程序设计中的组合数学-孙贺 清华大学出版社.pdf - SumatraPDF"/>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20169" t="7599" r="19609" b="16702"/>
          <a:stretch>
            <a:fillRect/>
          </a:stretch>
        </p:blipFill>
        <p:spPr>
          <a:xfrm>
            <a:off x="982611" y="1825625"/>
            <a:ext cx="4441992" cy="435133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根据题意，我们可以对这个正方形进行四种变换，即旋转</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90°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180°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270°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当旋转</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时，这</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16</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个图形没有发生任何变化，因此可以写为</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16</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16</m:t>
                            </m:r>
                          </m:den>
                        </m:f>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d>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16</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当旋转</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90°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时，图形</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16</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没有发生变换，而其他的</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14</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个图形都发生了变化，所以</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Bell</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数还有一个性质：对于任意质数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满足</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sub>
                    </m:sSub>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𝑚𝑜𝑑</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 </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𝑝</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周期为</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这个性质有什么用呢？我也不知道</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QAQ</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（我是不会告诉你，这一页只是来凑页数的）</a:t>
                </a:r>
                <a:endParaRPr lang="en-US" altLang="zh-CN" sz="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3D05E1F1-A2AE-4DF6-9560-43D62987B842}"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同理可得：</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b>
                        </m:sSub>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b>
                        </m:sSub>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所以由</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Burnside</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引理得，本质不同的着色方案数为：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den>
                    </m:f>
                    <m:nary>
                      <m:naryPr>
                        <m:chr m:val="∑"/>
                        <m:limLoc m:val="subSup"/>
                        <m:sup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sub>
                      <m:sup/>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d>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den>
                    </m:f>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16+2+4+2</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=6</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这六种本质不同的着色方案如图所示。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pic>
        <p:nvPicPr>
          <p:cNvPr id="6" name="图片 5" descr="屏幕剪辑"/>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2453" y="4939196"/>
            <a:ext cx="7632897" cy="123776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par>
                          <p:cTn id="48" fill="hold">
                            <p:stCondLst>
                              <p:cond delay="500"/>
                            </p:stCondLst>
                            <p:childTnLst>
                              <p:par>
                                <p:cTn id="49" presetID="2" presetClass="entr" presetSubtype="2"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1+#ppt_w/2"/>
                                          </p:val>
                                        </p:tav>
                                        <p:tav tm="100000">
                                          <p:val>
                                            <p:strVal val="#ppt_x"/>
                                          </p:val>
                                        </p:tav>
                                      </p:tavLst>
                                    </p:anim>
                                    <p:anim calcmode="lin" valueType="num">
                                      <p:cBhvr additive="base">
                                        <p:cTn id="5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接下来介绍一下</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Pólya</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我们知道，任何一个置换都可以表示成若干个互不相交的循环的乘积，且表示方法是唯一的（定理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6.9</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在一个置换</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中，用</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表示长度为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的循环的个数，用</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来表示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中循环的个数。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b="1"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Pólya</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个对象的置换群</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，用</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种颜色给这</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个对象着色，则不同的着色方案数为</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den>
                    </m:f>
                    <m:nary>
                      <m:naryPr>
                        <m:chr m:val="∑"/>
                        <m:limLoc m:val="subSup"/>
                        <m:sup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sub>
                      <m:sup/>
                      <m:e>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e>
                          <m:sup>
                            <m:r>
                              <a:rPr lang="zh-CN" altLang="en-US"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𝜆</m:t>
                            </m:r>
                            <m:d>
                              <m:d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d>
                          </m:sup>
                        </m:sSup>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因为</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d>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所以在上面的定理中，不同的着色方案也可以写为</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den>
                    </m:f>
                    <m:nary>
                      <m:naryPr>
                        <m:chr m:val="∑"/>
                        <m:limLoc m:val="subSup"/>
                        <m:sup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sub>
                      <m:sup/>
                      <m:e>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e>
                          <m:sup>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zh-CN" altLang="en-US"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𝜆</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zh-CN" altLang="en-US"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𝜆</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zh-CN" altLang="en-US"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𝜆</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d>
                          </m:sup>
                        </m:sSup>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en-US" altLang="zh-CN" sz="3200" dirty="0" err="1">
                <a:gradFill>
                  <a:gsLst>
                    <a:gs pos="0">
                      <a:srgbClr val="012D86"/>
                    </a:gs>
                    <a:gs pos="100000">
                      <a:srgbClr val="0E2557"/>
                    </a:gs>
                  </a:gsLst>
                  <a:lin ang="0" scaled="0"/>
                </a:gradFill>
                <a:latin typeface="微软雅黑" panose="020B0503020204020204" charset="-122"/>
                <a:ea typeface="微软雅黑" panose="020B0503020204020204" charset="-122"/>
              </a:rPr>
              <a:t>Pólya</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定理的这两种形式是我们解决问题时所经常用到的。</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我们再回过头来看一下例 </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6.1</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，怎么用</a:t>
            </a:r>
            <a:r>
              <a:rPr lang="en-US" altLang="zh-CN" sz="3200" dirty="0" err="1">
                <a:gradFill>
                  <a:gsLst>
                    <a:gs pos="0">
                      <a:srgbClr val="012D86"/>
                    </a:gs>
                    <a:gs pos="100000">
                      <a:srgbClr val="0E2557"/>
                    </a:gs>
                  </a:gsLst>
                  <a:lin ang="0" scaled="0"/>
                </a:gradFill>
                <a:latin typeface="微软雅黑" panose="020B0503020204020204" charset="-122"/>
                <a:ea typeface="微软雅黑" panose="020B0503020204020204" charset="-122"/>
              </a:rPr>
              <a:t>Pólya</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定理解决该问题呢？</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Font typeface="Arial" panose="020B0604020202020204" pitchFamily="34" charset="0"/>
              <a:buChar char="ᵜ"/>
            </a:pP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a:t>
            </a:r>
            <a:r>
              <a:rPr lang="zh-CN" altLang="en-US" sz="3200" b="1" dirty="0">
                <a:gradFill>
                  <a:gsLst>
                    <a:gs pos="0">
                      <a:srgbClr val="012D86"/>
                    </a:gs>
                    <a:gs pos="100000">
                      <a:srgbClr val="0E2557"/>
                    </a:gs>
                  </a:gsLst>
                  <a:lin ang="0" scaled="0"/>
                </a:gradFill>
                <a:latin typeface="微软雅黑" panose="020B0503020204020204" charset="-122"/>
                <a:ea typeface="微软雅黑" panose="020B0503020204020204" charset="-122"/>
              </a:rPr>
              <a:t>解 </a:t>
            </a:r>
            <a:r>
              <a:rPr lang="en-US" altLang="zh-CN" sz="3200" b="1" dirty="0">
                <a:gradFill>
                  <a:gsLst>
                    <a:gs pos="0">
                      <a:srgbClr val="012D86"/>
                    </a:gs>
                    <a:gs pos="100000">
                      <a:srgbClr val="0E2557"/>
                    </a:gs>
                  </a:gsLst>
                  <a:lin ang="0" scaled="0"/>
                </a:gradFill>
                <a:latin typeface="微软雅黑" panose="020B0503020204020204" charset="-122"/>
                <a:ea typeface="微软雅黑" panose="020B0503020204020204" charset="-122"/>
              </a:rPr>
              <a:t>6.1</a:t>
            </a:r>
            <a:r>
              <a:rPr lang="zh-CN" altLang="en-US" sz="3200" b="1" dirty="0">
                <a:gradFill>
                  <a:gsLst>
                    <a:gs pos="0">
                      <a:srgbClr val="012D86"/>
                    </a:gs>
                    <a:gs pos="100000">
                      <a:srgbClr val="0E2557"/>
                    </a:gs>
                  </a:gsLst>
                  <a:lin ang="0" scaled="0"/>
                </a:gradFill>
                <a:latin typeface="微软雅黑" panose="020B0503020204020204" charset="-122"/>
                <a:ea typeface="微软雅黑" panose="020B0503020204020204" charset="-122"/>
              </a:rPr>
              <a:t>②</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我们对一个正方形的四个顶点标号，如图所示。</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pic>
        <p:nvPicPr>
          <p:cNvPr id="6" name="图片 5" descr="屏幕剪辑"/>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9353" y="4540019"/>
            <a:ext cx="1777925" cy="163694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par>
                          <p:cTn id="30" fill="hold">
                            <p:stCondLst>
                              <p:cond delay="1899"/>
                            </p:stCondLst>
                            <p:childTnLst>
                              <p:par>
                                <p:cTn id="31" presetID="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将这个正方形顺时针旋转</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90°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180°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270°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后的各正方形顶点标号如图所示。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，则可得：</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pic>
        <p:nvPicPr>
          <p:cNvPr id="6" name="图片 5" descr="屏幕剪辑"/>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0220" y="3025617"/>
            <a:ext cx="7685130" cy="191718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1" presetClass="entr" presetSubtype="0" fill="hold" grpId="0" nodeType="clickEffect">
                                  <p:stCondLst>
                                    <p:cond delay="0"/>
                                  </p:stCondLst>
                                  <p:iterate type="lt">
                                    <p:tmPct val="10000"/>
                                  </p:iterate>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32"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den>
                        </m:f>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e>
                    </m:d>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den>
                        </m:f>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4 3 2</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3</m:t>
                        </m:r>
                      </m:e>
                    </m:d>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4</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f>
                          <m:fPr>
                            <m:type m:val="noBa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2 3 4</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所以有</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b>
                        </m:sSub>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b>
                        </m:sSub>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00"/>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Pólya</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定理得不同的着色方案为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den>
                    </m:f>
                    <m:nary>
                      <m:naryPr>
                        <m:chr m:val="∑"/>
                        <m:limLoc m:val="subSup"/>
                        <m:sup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sub>
                      <m:sup/>
                      <m:e>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e>
                          <m:sup>
                            <m:r>
                              <a:rPr lang="zh-CN" altLang="en-US"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𝜆</m:t>
                            </m:r>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d>
                          </m:sup>
                        </m:sSup>
                      </m:e>
                    </m:nary>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den>
                    </m:f>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sup>
                        </m:sSup>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den>
                    </m:f>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16</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=6</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这与我们用</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Burnside</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引理所求得的结果是相同的。</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把例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扩展一下，得到例题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一个由</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个珠子组成的环，将所有珠子染成</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种颜色之一。问存在多少种本质不同的方案。结果对</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取模。当两种方案通过旋转后变得相同时，我们认为他们本质相同。但是不能翻转。</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这题直接用</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Pólya</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定理即可。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枚举循环节的长度</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答案是</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en>
                    </m:f>
                    <m:nary>
                      <m:naryPr>
                        <m:chr m:val="∑"/>
                        <m:limLoc m:val="subSup"/>
                        <m:supHide m:val="on"/>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𝜑</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en>
                            </m:f>
                          </m:e>
                        </m:d>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p>
                        </m:sSup>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我们可以对这个题目做一些修改。</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一个由</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个珠子组成的环，将所有珠子染成黑白种颜色之一。但是黑色不能相邻，问有多少种本质不同的方案。结果对</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取模。当两种方案通过旋转后变得相同时，我们认为他们本质相同。但是不能翻转。</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1.5</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进行圈分解，按如下规则可得排列：</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857885" lvl="1" indent="-514350">
                  <a:lnSpc>
                    <a:spcPct val="100000"/>
                  </a:lnSpc>
                  <a:buFont typeface="+mj-ea"/>
                  <a:buAutoNum type="circleNumDbPlain"/>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a:t>
                </a:r>
                <a14:m>
                  <m:oMath xmlns:m="http://schemas.openxmlformats.org/officeDocument/2006/math">
                    <m:r>
                      <a:rPr lang="zh-CN" altLang="en-US"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的每个圈中，将此圈中的最大元放在首位。</a:t>
                </a:r>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857885" lvl="1" indent="-514350">
                  <a:lnSpc>
                    <a:spcPct val="100000"/>
                  </a:lnSpc>
                  <a:buFont typeface="+mj-ea"/>
                  <a:buAutoNum type="circleNumDbPlain"/>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再将</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的所有圈按照各圈中最大元单调递增的顺序排列，并去掉圈表示中的括号。</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如此得到的排列称为</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标准表示</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反之，可通过标准表示，推出</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的圈表示。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77"/>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0CF014B5-329C-4417-9125-CE6D80324EA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这题也是直接用</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Pólya</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定理即可。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答案是</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en>
                    </m:f>
                    <m:nary>
                      <m:naryPr>
                        <m:chr m:val="∑"/>
                        <m:limLoc m:val="subSup"/>
                        <m:supHide m:val="on"/>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𝜑</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en>
                            </m:f>
                          </m:e>
                        </m:d>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b>
                        </m:sSub>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是不考虑本质相同，染一个长度为 </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的环的合法方案数。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那么该如何求</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呢？</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我们分析递推关系，可以列出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的一条递推式</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oMath>
                </a14:m>
                <a:r>
                  <a:rPr lang="zh-CN" altLang="en-US" sz="3200" dirty="0">
                    <a:gradFill>
                      <a:gsLst>
                        <a:gs pos="0">
                          <a:srgbClr val="012D86"/>
                        </a:gs>
                        <a:gs pos="100000">
                          <a:srgbClr val="0E2557"/>
                        </a:gs>
                      </a:gsLst>
                      <a:lin ang="0" scaled="0"/>
                    </a:gradFill>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表示对于长度为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的合法环，在其末尾添一个白色珠子。</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表示对于长度为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的合法环，如果该环以白开头，则在其末尾添上白黑；如果以黑开头，则在其末尾添上黑白。</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我们还可以对这个题目做一些修改。</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6.3</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的矩形，我们要用它密铺整个平面，我们要将所有格子染成</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种颜色。问有多少种本质不同的方案，结果对</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取模。当两种方案看起来一样时，即矩形通过循环平移时一样，我们认为他们本质相同。</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00"/>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用</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Pólya</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定理即可得到答案是：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𝑛𝑚</m:t>
                        </m:r>
                      </m:den>
                    </m:f>
                    <m:nary>
                      <m:naryPr>
                        <m:chr m:val="∑"/>
                        <m:limLoc m:val="subSup"/>
                        <m:supHide m:val="on"/>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1"/>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e>
                        <m:nary>
                          <m:naryPr>
                            <m:chr m:val="∑"/>
                            <m:limLoc m:val="subSup"/>
                            <m:supHide m:val="on"/>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e>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𝜑</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den>
                                </m:f>
                              </m:e>
                            </m:d>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𝜑</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den>
                                </m:f>
                              </m:e>
                            </m:d>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sup>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𝑛𝑚</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𝑙𝑐𝑚</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e>
                                    </m:d>
                                  </m:den>
                                </m:f>
                              </m:sup>
                            </m:sSup>
                          </m:e>
                        </m:nary>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我们还可以对这个题目做一些修改，将其变成一个华丽的题目。</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6.4</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的矩形，将所有格子染成</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种颜色。输入</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err="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err="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dirty="0" err="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err="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和一个长度为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的排列</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。问有多少种本质不同的方案，结果对</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取模。当矩形通过循环平移，或者将每种颜色</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同时替换为</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时相同，我们认为他们本质相同。</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16</m:t>
                    </m:r>
                  </m:oMath>
                </a14:m>
                <a:endParaRPr lang="en-US" altLang="zh-CN" sz="30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输入的排列</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究竟影响了什么？</a:t>
                </a:r>
              </a:p>
              <a:p>
                <a:pPr marL="343535" indent="-342900">
                  <a:lnSpc>
                    <a:spcPct val="100000"/>
                  </a:lnSpc>
                  <a:buClrTx/>
                  <a:buFont typeface="Arial" charset="0"/>
                  <a:buChar char="ᵜ"/>
                </a:pP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不是有用的，有用的是</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中每个轮换的长度。</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新题目究竟改了什么？</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我们不能简简单单的颜色数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的循环指标次方了。</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定义新函数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result=0</a:t>
                </a: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for </a:t>
                </a:r>
                <a:r>
                  <a:rPr lang="en-US" altLang="zh-CN" sz="3200" dirty="0" err="1">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i</a:t>
                </a:r>
                <a:r>
                  <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 in </a:t>
                </a:r>
                <a:r>
                  <a:rPr lang="en-US" altLang="zh-CN" sz="3200" dirty="0" err="1">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period_lengths</a:t>
                </a:r>
                <a:r>
                  <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a:t>
                </a: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if (</a:t>
                </a:r>
                <a:r>
                  <a:rPr lang="en-US" altLang="zh-CN" sz="3200" dirty="0" err="1">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x%i</a:t>
                </a:r>
                <a:r>
                  <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==0) result+=</a:t>
                </a:r>
                <a:r>
                  <a:rPr lang="en-US" altLang="zh-CN" sz="3200" dirty="0" err="1">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i</a:t>
                </a:r>
                <a:endPar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return result;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par>
                          <p:cTn id="21" fill="hold">
                            <p:stCondLst>
                              <p:cond delay="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6"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
                                            <p:txEl>
                                              <p:pRg st="2" end="2"/>
                                            </p:txEl>
                                          </p:spTgt>
                                        </p:tgtEl>
                                      </p:cBhvr>
                                    </p:animEffect>
                                  </p:childTnLst>
                                </p:cTn>
                              </p:par>
                            </p:childTnLst>
                          </p:cTn>
                        </p:par>
                        <p:par>
                          <p:cTn id="29" fill="hold">
                            <p:stCondLst>
                              <p:cond delay="1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p:cTn id="32"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4"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xEl>
                                              <p:pRg st="3" end="3"/>
                                            </p:txEl>
                                          </p:spTgt>
                                        </p:tgtEl>
                                      </p:cBhvr>
                                    </p:animEffect>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2"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所以最终的答案是：</a:t>
                </a:r>
                <a:endPar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endParaRPr>
              </a:p>
              <a:p>
                <a:pPr marL="343535" indent="-342900">
                  <a:lnSpc>
                    <a:spcPct val="100000"/>
                  </a:lnSpc>
                  <a:buFont typeface="Arial" charset="0"/>
                  <a:buChar char="ᵜ"/>
                </a:pPr>
                <a14:m>
                  <m:oMath xmlns:m="http://schemas.openxmlformats.org/officeDocument/2006/math">
                    <m:f>
                      <m:f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𝑛𝑚</m:t>
                        </m:r>
                      </m:den>
                    </m:f>
                    <m:nary>
                      <m:naryPr>
                        <m:chr m:val="∑"/>
                        <m:limLoc m:val="subSup"/>
                        <m:supHide m:val="on"/>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1"/>
                          </m:r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e>
                        <m:nary>
                          <m:naryPr>
                            <m:chr m:val="∑"/>
                            <m:limLoc m:val="subSup"/>
                            <m:supHide m:val="on"/>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e>
                            <m:r>
                              <a:rPr lang="zh-CN" altLang="en-US"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𝜑</m:t>
                            </m:r>
                            <m:d>
                              <m:d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den>
                                </m:f>
                              </m:e>
                            </m:d>
                            <m:r>
                              <a:rPr lang="zh-CN" altLang="en-US"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𝜑</m:t>
                            </m:r>
                            <m:d>
                              <m:d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num>
                                  <m:den>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den>
                                </m:f>
                              </m:e>
                            </m:d>
                            <m:sSup>
                              <m:sSup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28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𝑙𝑐𝑚</m:t>
                                        </m:r>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e>
                                        </m:d>
                                      </m:e>
                                    </m:d>
                                  </m:e>
                                </m:d>
                              </m:e>
                              <m:sup>
                                <m:f>
                                  <m:f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𝑛𝑚</m:t>
                                    </m:r>
                                  </m:num>
                                  <m:den>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𝑙𝑐𝑚</m:t>
                                    </m:r>
                                    <m:d>
                                      <m:d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e>
                                    </m:d>
                                  </m:den>
                                </m:f>
                              </m:sup>
                            </m:sSup>
                          </m:e>
                        </m:nary>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rPr>
                  <a:t>我们还可以做进一步的修改，将他变成一个更华丽丽的题目。</a:t>
                </a:r>
                <a:endParaRPr lang="en-US" altLang="zh-CN" sz="3200" dirty="0">
                  <a:gradFill>
                    <a:gsLst>
                      <a:gs pos="0">
                        <a:srgbClr val="012D86"/>
                      </a:gs>
                      <a:gs pos="100000">
                        <a:srgbClr val="0E2557"/>
                      </a:gs>
                    </a:gsLst>
                    <a:lin ang="0" scaled="0"/>
                  </a:gradFill>
                  <a:latin typeface="Consolas" panose="020B0609020204030204" pitchFamily="49" charset="0"/>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6.4</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的矩形，将所有格子染成</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种颜色。输入</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，问有多少种本质不同的方案，结果对</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取模。当矩形通过循环平移，或者将颜色重新标号时一样，我们认为他们本质相同。</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16</m:t>
                    </m:r>
                  </m:oMath>
                </a14:m>
                <a:endParaRPr lang="en-US" altLang="zh-CN" sz="30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我们得到一个枚举所有颜色的排列。</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我们可以套用上一题的做法。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但是</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的范围是</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16</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我们只需要枚举排列中所有轮换的长度，也就是</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的一个拆分。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16</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的拆分数只有</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231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完全可以接受。</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然后计算这个拆分对应的置换有多少个。</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1.6</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𝐷</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e>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&gt;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𝐷</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降集</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比如</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=4271365=</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41</m:t>
                        </m:r>
                      </m:e>
                    </m:d>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6</m:t>
                        </m:r>
                      </m:e>
                    </m:d>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753</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的标准表示为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1675</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=4271365</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，则</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𝐷</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1,3,6</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16C3754A-432C-41E3-AD60-75935D117EA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接下来讲一下，如何计算某个拆分对应的置换有多少个。</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sSub>
                      <m:sSubPr>
                        <m:ctrlPr>
                          <a:rPr lang="en-US" altLang="zh-CN" sz="28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𝑙</m:t>
                        </m:r>
                      </m:e>
                      <m:sub>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sub>
                    </m:sSub>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&gt;0</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，且</a:t>
                </a:r>
                <a14:m>
                  <m:oMath xmlns:m="http://schemas.openxmlformats.org/officeDocument/2006/math">
                    <m:sSub>
                      <m:sSub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8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8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𝑙</m:t>
                        </m:r>
                      </m:e>
                      <m:sub>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sub>
                    </m:sSub>
                    <m:r>
                      <a:rPr lang="en-US" altLang="zh-CN" sz="28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。即</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恰组成</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的一种划分。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将</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𝑐</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种颜色分别归入这</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个循环节中，满足第</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个循环中恰含有</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个点，这一部分很简单，易知共有</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um>
                      <m:den>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nary>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种不同的方式。</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00"/>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对于每一个循环，确定了第一个点，那么剩下各点的排列方式不同，其实对应的置换也是不同的。</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所以还要乘以</a:t>
                </a:r>
                <a14:m>
                  <m:oMath xmlns:m="http://schemas.openxmlformats.org/officeDocument/2006/math">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然后，如果有</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𝑙</m:t>
                        </m:r>
                      </m:e>
                      <m: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𝑗</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，那么每</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种方案是重复的，所以还要除以</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所以总的置换个数就是</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um>
                      <m:den>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nary>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sup>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e>
                        </m:nary>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表示共有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𝑡</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种不同的</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值，每种值有</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这些值在枚举划分的时候都是可以计算的。</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因此，整个问题的答案可以根据不同类别的置换的循环数以及置换数算出。</a:t>
                </a: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6.5</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对一个</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个点的无向完全图所有的边进行染</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种颜色，问有多少种本质不同的染色方法。如果两个方案通过对点的重新标号可以变为相同的，那么我们认为他们本质相同。</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≤53</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1,000</m:t>
                    </m:r>
                  </m:oMath>
                </a14:m>
                <a:endParaRPr lang="en-US" altLang="zh-CN" sz="30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一共有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个置换（每一个置换是一个排列），不方便直接做。</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我们观察置换的特征，发现置换中循环节的个数只和这个排列的循环节的长度有关系。</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于是一个新的想法出现了，枚举</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的所有拆分。然后对于每个拆分（也是一种置换）计算循环节的个数。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468"/>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现在有两种边，第一种是在同一个环里，对于长度为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的环，有</a:t>
                </a:r>
                <a14:m>
                  <m:oMath xmlns:m="http://schemas.openxmlformats.org/officeDocument/2006/math">
                    <m:d>
                      <m:dPr>
                        <m:begChr m:val="⌊"/>
                        <m:endChr m:val="⌋"/>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m:t>
                            </m:r>
                          </m:num>
                          <m:den>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个循环节。</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第二种是不在同一个环里，对于长度为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oMath>
                </a14:m>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的两个环，有</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𝑔𝑐𝑑</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个循环节。</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那么直接暴力枚举</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所在的两个环，直接计算即可。</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6.6</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给你一个</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sSup>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的矩阵，在内存中的存放方式是先存第一行的，再存第二行的</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每行也是从左到右存放。现在你想求它的转置矩阵（也是一样的储存方式），但是只能用交换操作，问需要交换多少步（有模数）。有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𝑇</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组数据。</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6</m:t>
                        </m:r>
                      </m:sup>
                    </m:sSup>
                  </m:oMath>
                </a14:m>
                <a:r>
                  <a:rPr lang="zh-CN" altLang="en-US" sz="30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𝑇</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5</m:t>
                        </m:r>
                      </m:sup>
                    </m:sSup>
                  </m:oMath>
                </a14:m>
                <a:endParaRPr lang="en-US" altLang="zh-CN" sz="30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为了描述方便起见，先看一个例子：假设</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=5</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那么考虑元素</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12,1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，用二进制表示是</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01010</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00</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那么它原来的地址就是</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01010 001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，而新的地址就是</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001 01010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可见这个转置操作其实就是把每个元素的地址循环向右移动了</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位。</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考虑地址的循环节如果有</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𝐾</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个，那么答案就是</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𝐾</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而地址循环节的个数可以看成是应用对地址的“循环移动</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位”后本质不同的地址个数。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问题就转化成了：长度为</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串，每次右移</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个单位得到的串视为相同，求有几个本质不同的串。</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这个可以问题可以用</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Pólya</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原理轻松算出。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𝑔𝑐𝑑</m:t>
                    </m:r>
                    <m:d>
                      <m:dPr>
                        <m:ctrlP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，则置换群个数为</a:t>
                </a:r>
                <a14:m>
                  <m:oMath xmlns:m="http://schemas.openxmlformats.org/officeDocument/2006/math">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𝑏</m:t>
                        </m:r>
                      </m:num>
                      <m:den>
                        <m:r>
                          <a:rPr lang="en-US" altLang="zh-CN" sz="26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其实可以看做有一个长度为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的环，每个元素可以用</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种颜色涂色。通过旋转得到的方案为同一种。</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这就是例题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1.7</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Euler</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函数</a:t>
                </a:r>
              </a:p>
              <a:p>
                <a:pPr marL="343535" indent="-342900">
                  <a:lnSpc>
                    <a:spcPct val="100000"/>
                  </a:lnSpc>
                  <a:buClrTx/>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supHide m:val="on"/>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sub>
                      <m:sup/>
                      <m:e>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m:rPr>
                                    <m:brk m:alnAt="9"/>
                                  </m:r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e>
                            </m:d>
                          </m:sup>
                        </m:sSup>
                      </m:e>
                    </m:nary>
                  </m:oMath>
                </a14:m>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m:rPr>
                            <m:brk m:alnAt="9"/>
                          </m:r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𝐷</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𝜋</m:t>
                            </m:r>
                          </m:e>
                        </m:d>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称其为</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Euler</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函数。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下面给出一些排列组合的公式。</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56C13829-E685-4307-A6F4-0D785DBE6F60}"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𝐾</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en>
                    </m:f>
                    <m:nary>
                      <m:naryPr>
                        <m:chr m:val="∑"/>
                        <m:limLoc m:val="subSup"/>
                        <m:sup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sub>
                      <m:sup/>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𝜑</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en>
                            </m:f>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sup>
                                </m:sSup>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但是</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𝑇</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很大，我们要寻求更好的算法。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其实，就是预处理一下</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𝜑</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的幂，以及一个数的最小质因子。</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由于直接</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𝑂</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ad>
                          <m:radPr>
                            <m:degHide m:val="on"/>
                            <m:ctrl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rad>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枚举</a:t>
                </a:r>
                <a14:m>
                  <m:oMath xmlns:m="http://schemas.openxmlformats.org/officeDocument/2006/math">
                    <m:r>
                      <m:rPr>
                        <m:brk m:alnAt="9"/>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会超时，我们需要把</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分解质因数，然后</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𝑂</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约数个数</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枚举</a:t>
                </a:r>
                <a14:m>
                  <m:oMath xmlns:m="http://schemas.openxmlformats.org/officeDocument/2006/math">
                    <m:r>
                      <m:rPr>
                        <m:brk m:alnAt="9"/>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而约数个数最多只有</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288</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个，要有信仰。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464"/>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6.7</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一串项链由</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颗珠子构成。每个珠子上有三个数字</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𝑧</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0&lt;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𝑧</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且</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𝑔𝑐𝑑</m:t>
                    </m:r>
                    <m:d>
                      <m:d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𝑧</m:t>
                        </m:r>
                      </m:e>
                    </m:d>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。相同的珠子不能相邻。两串项链如果能够经过旋转变成一样的，那么这两串项链就是相同的。问本质不同的项链个数。对</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显然这个问题可以分成两个子问题： </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①有多少种不同的合法的珠子。 </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②有多少种不同的合法的项链。</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首先考虑如何求不同的合法的珠子。</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我们可以仿照例题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的做法。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先打破</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𝑧</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之间的大小限制。</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表示形如</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𝑧</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的合法方案数，即</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0&lt;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𝑧</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且</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𝑔𝑐𝑑</m:t>
                    </m:r>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𝑧</m:t>
                        </m:r>
                      </m:e>
                    </m:d>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ea typeface="微软雅黑" panose="020B0503020204020204" pitchFamily="34" charset="-122"/>
                  </a:rPr>
                  <a:t>同理，</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表示形如</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的合法方案数，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b="0" dirty="0">
                    <a:gradFill>
                      <a:gsLst>
                        <a:gs pos="0">
                          <a:srgbClr val="012D86"/>
                        </a:gs>
                        <a:gs pos="100000">
                          <a:srgbClr val="0E2557"/>
                        </a:gs>
                      </a:gsLst>
                      <a:lin ang="0" scaled="0"/>
                    </a:gradFill>
                    <a:ea typeface="微软雅黑" panose="020B0503020204020204" pitchFamily="34" charset="-122"/>
                  </a:rPr>
                  <a:t>而</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表示形如</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的合法方案数。</a:t>
                </a: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显然</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𝐴𝑛𝑠</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num>
                      <m:den>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6</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考虑如何求</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e>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e>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𝑔𝑐𝑑</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nary>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e>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e>
                            <m:nary>
                              <m:naryPr>
                                <m:chr m:val="∑"/>
                                <m:limLoc m:val="subSup"/>
                                <m:supHide m:val="on"/>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𝑔𝑐𝑑</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e>
                                </m:d>
                              </m:sub>
                              <m:sup/>
                              <m:e>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𝜇</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e>
                                </m:d>
                              </m:e>
                            </m:nary>
                          </m:e>
                        </m:nary>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𝜇</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e>
                        </m:d>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en>
                                </m:f>
                              </m:e>
                            </m:d>
                          </m:sup>
                          <m:e>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en>
                                    </m:f>
                                  </m:e>
                                </m:d>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nary>
                          </m:e>
                        </m:nary>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𝜇</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e>
                        </m:d>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en>
                                </m:f>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同理</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sup>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𝜇</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en>
                                </m:f>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至此，我们已经求出不同的合法珠子个数，设其为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在下面的部分中，我们将其不同种类的珠子看做不同的颜色。</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于是题目就转化成：给长度为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的项链染色，要求相邻两个珠子颜色不同，求本质不同的项链个数。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23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这个问题和例题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6.2</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类似，我们可以用</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Pólya</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定理解决。</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答案是</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en>
                    </m:f>
                    <m:nary>
                      <m:naryPr>
                        <m:chr m:val="∑"/>
                        <m:limLoc m:val="subSup"/>
                        <m:sup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𝜑</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den>
                            </m:f>
                          </m:e>
                        </m:d>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b>
                        </m:sSub>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是不考虑本质相同，染一个长度为 </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的环的合法方案数。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考虑如何求</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𝑑</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分析递推关系，可以列出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的一条递推式：</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表示长度为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的合法环两边颜色不同，在其末尾添一个合法的珠子。</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表示长度为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的合法环两边颜色不同，先添加一个颜色与开头相同的珠子，再添加一个颜色与开头不同的珠子。</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855"/>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得到了</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的递推式，我们就可以用矩乘快速计算了。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然而，矩乘还是不够快（因为有</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8</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的常数），我们可以用生成函数求出</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的通项。</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当然也有别的做法（比如特征方程），大家可以自己去了解。</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下面讲一下如何用生成函数求出</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的通项。</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464"/>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的生成函数，那么：</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endParaRPr lang="en-US" altLang="zh-CN" sz="3200" b="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sSubSup>
                      <m:sSubSupPr>
                        <m:ctrlPr>
                          <a:rPr lang="zh-CN" altLang="en-US" sz="3200" i="1" smtClean="0">
                            <a:gradFill>
                              <a:gsLst>
                                <a:gs pos="0">
                                  <a:srgbClr val="012D86"/>
                                </a:gs>
                                <a:gs pos="100000">
                                  <a:srgbClr val="0E2557"/>
                                </a:gs>
                              </a:gsLst>
                              <a:lin ang="0" scaled="0"/>
                            </a:gradFill>
                            <a:latin typeface="Cambria Math" panose="02040503050406030204" pitchFamily="18" charset="0"/>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p>
                    </m:sSub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Sup>
                      <m:sSubSupPr>
                        <m:ctrlPr>
                          <a:rPr lang="zh-CN" altLang="en-US" sz="3200" i="1" dirty="0" smtClean="0">
                            <a:gradFill>
                              <a:gsLst>
                                <a:gs pos="0">
                                  <a:srgbClr val="012D86"/>
                                </a:gs>
                                <a:gs pos="100000">
                                  <a:srgbClr val="0E2557"/>
                                </a:gs>
                              </a:gsLst>
                              <a:lin ang="0" scaled="0"/>
                            </a:gradFill>
                            <a:latin typeface="Cambria Math" panose="02040503050406030204" pitchFamily="18" charset="0"/>
                          </a:rPr>
                        </m:ctrlPr>
                      </m:sSubSupPr>
                      <m:e>
                        <m:r>
                          <a:rPr lang="en-US" altLang="zh-CN" sz="3200" b="0" i="1" dirty="0" smtClean="0">
                            <a:gradFill>
                              <a:gsLst>
                                <a:gs pos="0">
                                  <a:srgbClr val="012D86"/>
                                </a:gs>
                                <a:gs pos="100000">
                                  <a:srgbClr val="0E2557"/>
                                </a:gs>
                              </a:gsLst>
                              <a:lin ang="0" scaled="0"/>
                            </a:gradFill>
                            <a:latin typeface="Cambria Math" panose="02040503050406030204" pitchFamily="18" charset="0"/>
                          </a:rPr>
                          <m:t>𝐶</m:t>
                        </m:r>
                      </m:e>
                      <m:sub>
                        <m:r>
                          <a:rPr lang="en-US" altLang="zh-CN" sz="3200" b="0" i="1" dirty="0" smtClean="0">
                            <a:gradFill>
                              <a:gsLst>
                                <a:gs pos="0">
                                  <a:srgbClr val="012D86"/>
                                </a:gs>
                                <a:gs pos="100000">
                                  <a:srgbClr val="0E2557"/>
                                </a:gs>
                              </a:gsLst>
                              <a:lin ang="0" scaled="0"/>
                            </a:gradFill>
                            <a:latin typeface="Cambria Math" panose="02040503050406030204" pitchFamily="18" charset="0"/>
                          </a:rPr>
                          <m:t>𝑛</m:t>
                        </m:r>
                      </m:sub>
                      <m:sup>
                        <m:r>
                          <a:rPr lang="en-US" altLang="zh-CN" sz="3200" b="0" i="1" dirty="0" smtClean="0">
                            <a:gradFill>
                              <a:gsLst>
                                <a:gs pos="0">
                                  <a:srgbClr val="012D86"/>
                                </a:gs>
                                <a:gs pos="100000">
                                  <a:srgbClr val="0E2557"/>
                                </a:gs>
                              </a:gsLst>
                              <a:lin ang="0" scaled="0"/>
                            </a:gradFill>
                            <a:latin typeface="Cambria Math" panose="02040503050406030204" pitchFamily="18" charset="0"/>
                          </a:rPr>
                          <m:t>𝑛</m:t>
                        </m:r>
                        <m:r>
                          <a:rPr lang="en-US" altLang="zh-CN" sz="3200" b="0" i="1" dirty="0" smtClean="0">
                            <a:gradFill>
                              <a:gsLst>
                                <a:gs pos="0">
                                  <a:srgbClr val="012D86"/>
                                </a:gs>
                                <a:gs pos="100000">
                                  <a:srgbClr val="0E2557"/>
                                </a:gs>
                              </a:gsLst>
                              <a:lin ang="0" scaled="0"/>
                            </a:gradFill>
                            <a:latin typeface="Cambria Math" panose="02040503050406030204" pitchFamily="18" charset="0"/>
                          </a:rPr>
                          <m:t>−</m:t>
                        </m:r>
                        <m:r>
                          <a:rPr lang="en-US" altLang="zh-CN" sz="3200" b="0" i="1" dirty="0" smtClean="0">
                            <a:gradFill>
                              <a:gsLst>
                                <a:gs pos="0">
                                  <a:srgbClr val="012D86"/>
                                </a:gs>
                                <a:gs pos="100000">
                                  <a:srgbClr val="0E2557"/>
                                </a:gs>
                              </a:gsLst>
                              <a:lin ang="0" scaled="0"/>
                            </a:gradFill>
                            <a:latin typeface="Cambria Math" panose="02040503050406030204" pitchFamily="18" charset="0"/>
                          </a:rPr>
                          <m:t>𝑘</m:t>
                        </m:r>
                      </m:sup>
                    </m:sSubSup>
                  </m:oMath>
                </a14:m>
                <a:endParaRPr lang="en-US" altLang="zh-CN" sz="32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endParaRPr>
              </a:p>
              <a:p>
                <a:pPr marL="343535" indent="-342900">
                  <a:lnSpc>
                    <a:spcPct val="100000"/>
                  </a:lnSpc>
                  <a:buClrTx/>
                  <a:buFont typeface="Arial" charset="0"/>
                  <a:buChar char="ᵜ"/>
                </a:pPr>
                <a14:m>
                  <m:oMath xmlns:m="http://schemas.openxmlformats.org/officeDocument/2006/math">
                    <m:sSubSup>
                      <m:sSubSupPr>
                        <m:ctrlPr>
                          <a:rPr lang="zh-CN" altLang="en-US" sz="3200" i="1" smtClean="0">
                            <a:gradFill>
                              <a:gsLst>
                                <a:gs pos="0">
                                  <a:srgbClr val="012D86"/>
                                </a:gs>
                                <a:gs pos="100000">
                                  <a:srgbClr val="0E2557"/>
                                </a:gs>
                              </a:gsLst>
                              <a:lin ang="0" scaled="0"/>
                            </a:gradFill>
                            <a:latin typeface="Cambria Math" panose="02040503050406030204" pitchFamily="18" charset="0"/>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rPr>
                          <m:t>𝐶</m:t>
                        </m:r>
                      </m:e>
                      <m:sub>
                        <m:r>
                          <a:rPr lang="en-US" altLang="zh-CN" sz="3200" b="0" i="1" smtClean="0">
                            <a:gradFill>
                              <a:gsLst>
                                <a:gs pos="0">
                                  <a:srgbClr val="012D86"/>
                                </a:gs>
                                <a:gs pos="100000">
                                  <a:srgbClr val="0E2557"/>
                                </a:gs>
                              </a:gsLst>
                              <a:lin ang="0" scaled="0"/>
                            </a:gradFill>
                            <a:latin typeface="Cambria Math" panose="02040503050406030204" pitchFamily="18" charset="0"/>
                          </a:rPr>
                          <m:t>𝑛</m:t>
                        </m:r>
                        <m:r>
                          <a:rPr lang="en-US" altLang="zh-CN" sz="3200" b="0" i="1" smtClean="0">
                            <a:gradFill>
                              <a:gsLst>
                                <a:gs pos="0">
                                  <a:srgbClr val="012D86"/>
                                </a:gs>
                                <a:gs pos="100000">
                                  <a:srgbClr val="0E2557"/>
                                </a:gs>
                              </a:gsLst>
                              <a:lin ang="0" scaled="0"/>
                            </a:gradFill>
                            <a:latin typeface="Cambria Math" panose="02040503050406030204" pitchFamily="18" charset="0"/>
                          </a:rPr>
                          <m:t>+1</m:t>
                        </m:r>
                      </m:sub>
                      <m:sup>
                        <m:r>
                          <a:rPr lang="en-US" altLang="zh-CN" sz="3200" b="0" i="1" smtClean="0">
                            <a:gradFill>
                              <a:gsLst>
                                <a:gs pos="0">
                                  <a:srgbClr val="012D86"/>
                                </a:gs>
                                <a:gs pos="100000">
                                  <a:srgbClr val="0E2557"/>
                                </a:gs>
                              </a:gsLst>
                              <a:lin ang="0" scaled="0"/>
                            </a:gradFill>
                            <a:latin typeface="Cambria Math" panose="02040503050406030204" pitchFamily="18" charset="0"/>
                          </a:rPr>
                          <m:t>𝑘</m:t>
                        </m:r>
                      </m:sup>
                    </m:sSubSup>
                    <m:r>
                      <a:rPr lang="en-US" altLang="zh-CN" sz="3200" i="1">
                        <a:gradFill>
                          <a:gsLst>
                            <a:gs pos="0">
                              <a:srgbClr val="012D86"/>
                            </a:gs>
                            <a:gs pos="100000">
                              <a:srgbClr val="0E2557"/>
                            </a:gs>
                          </a:gsLst>
                          <a:lin ang="0" scaled="0"/>
                        </a:gradFill>
                        <a:latin typeface="Cambria Math" panose="02040503050406030204" pitchFamily="18" charset="0"/>
                      </a:rPr>
                      <m:t>=</m:t>
                    </m:r>
                    <m:sSubSup>
                      <m:sSubSupPr>
                        <m:ctrlPr>
                          <a:rPr lang="zh-CN" altLang="en-US" sz="3200" i="1" dirty="0" smtClean="0">
                            <a:gradFill>
                              <a:gsLst>
                                <a:gs pos="0">
                                  <a:srgbClr val="012D86"/>
                                </a:gs>
                                <a:gs pos="100000">
                                  <a:srgbClr val="0E2557"/>
                                </a:gs>
                              </a:gsLst>
                              <a:lin ang="0" scaled="0"/>
                            </a:gradFill>
                            <a:latin typeface="Cambria Math" panose="02040503050406030204" pitchFamily="18" charset="0"/>
                          </a:rPr>
                        </m:ctrlPr>
                      </m:sSubSupPr>
                      <m:e>
                        <m:r>
                          <a:rPr lang="en-US" altLang="zh-CN" sz="3200" b="0" i="1" dirty="0" smtClean="0">
                            <a:gradFill>
                              <a:gsLst>
                                <a:gs pos="0">
                                  <a:srgbClr val="012D86"/>
                                </a:gs>
                                <a:gs pos="100000">
                                  <a:srgbClr val="0E2557"/>
                                </a:gs>
                              </a:gsLst>
                              <a:lin ang="0" scaled="0"/>
                            </a:gradFill>
                            <a:latin typeface="Cambria Math" panose="02040503050406030204" pitchFamily="18" charset="0"/>
                          </a:rPr>
                          <m:t>𝐶</m:t>
                        </m:r>
                      </m:e>
                      <m:sub>
                        <m:r>
                          <a:rPr lang="en-US" altLang="zh-CN" sz="3200" b="0" i="1" dirty="0" smtClean="0">
                            <a:gradFill>
                              <a:gsLst>
                                <a:gs pos="0">
                                  <a:srgbClr val="012D86"/>
                                </a:gs>
                                <a:gs pos="100000">
                                  <a:srgbClr val="0E2557"/>
                                </a:gs>
                              </a:gsLst>
                              <a:lin ang="0" scaled="0"/>
                            </a:gradFill>
                            <a:latin typeface="Cambria Math" panose="02040503050406030204" pitchFamily="18" charset="0"/>
                          </a:rPr>
                          <m:t>𝑛</m:t>
                        </m:r>
                      </m:sub>
                      <m:sup>
                        <m:r>
                          <a:rPr lang="en-US" altLang="zh-CN" sz="3200" b="0" i="1" dirty="0" smtClean="0">
                            <a:gradFill>
                              <a:gsLst>
                                <a:gs pos="0">
                                  <a:srgbClr val="012D86"/>
                                </a:gs>
                                <a:gs pos="100000">
                                  <a:srgbClr val="0E2557"/>
                                </a:gs>
                              </a:gsLst>
                              <a:lin ang="0" scaled="0"/>
                            </a:gradFill>
                            <a:latin typeface="Cambria Math" panose="02040503050406030204" pitchFamily="18" charset="0"/>
                          </a:rPr>
                          <m:t>𝑘</m:t>
                        </m:r>
                        <m:r>
                          <a:rPr lang="en-US" altLang="zh-CN" sz="3200" b="0" i="1" dirty="0" smtClean="0">
                            <a:gradFill>
                              <a:gsLst>
                                <a:gs pos="0">
                                  <a:srgbClr val="012D86"/>
                                </a:gs>
                                <a:gs pos="100000">
                                  <a:srgbClr val="0E2557"/>
                                </a:gs>
                              </a:gsLst>
                              <a:lin ang="0" scaled="0"/>
                            </a:gradFill>
                            <a:latin typeface="Cambria Math" panose="02040503050406030204" pitchFamily="18" charset="0"/>
                          </a:rPr>
                          <m:t>−1</m:t>
                        </m:r>
                      </m:sup>
                    </m:sSubSup>
                    <m:r>
                      <a:rPr lang="en-US" altLang="zh-CN" sz="3200" i="1" dirty="0">
                        <a:gradFill>
                          <a:gsLst>
                            <a:gs pos="0">
                              <a:srgbClr val="012D86"/>
                            </a:gs>
                            <a:gs pos="100000">
                              <a:srgbClr val="0E2557"/>
                            </a:gs>
                          </a:gsLst>
                          <a:lin ang="0" scaled="0"/>
                        </a:gradFill>
                        <a:latin typeface="Cambria Math" panose="02040503050406030204" pitchFamily="18" charset="0"/>
                      </a:rPr>
                      <m:t>+</m:t>
                    </m:r>
                    <m:sSubSup>
                      <m:sSubSupPr>
                        <m:ctrlPr>
                          <a:rPr lang="zh-CN" altLang="en-US" sz="3200" i="1" dirty="0" smtClean="0">
                            <a:gradFill>
                              <a:gsLst>
                                <a:gs pos="0">
                                  <a:srgbClr val="012D86"/>
                                </a:gs>
                                <a:gs pos="100000">
                                  <a:srgbClr val="0E2557"/>
                                </a:gs>
                              </a:gsLst>
                              <a:lin ang="0" scaled="0"/>
                            </a:gradFill>
                            <a:latin typeface="Cambria Math" panose="02040503050406030204" pitchFamily="18" charset="0"/>
                          </a:rPr>
                        </m:ctrlPr>
                      </m:sSubSupPr>
                      <m:e>
                        <m:r>
                          <a:rPr lang="en-US" altLang="zh-CN" sz="3200" b="0" i="1" dirty="0" smtClean="0">
                            <a:gradFill>
                              <a:gsLst>
                                <a:gs pos="0">
                                  <a:srgbClr val="012D86"/>
                                </a:gs>
                                <a:gs pos="100000">
                                  <a:srgbClr val="0E2557"/>
                                </a:gs>
                              </a:gsLst>
                              <a:lin ang="0" scaled="0"/>
                            </a:gradFill>
                            <a:latin typeface="Cambria Math" panose="02040503050406030204" pitchFamily="18" charset="0"/>
                          </a:rPr>
                          <m:t>𝐶</m:t>
                        </m:r>
                      </m:e>
                      <m:sub>
                        <m:r>
                          <a:rPr lang="en-US" altLang="zh-CN" sz="3200" b="0" i="1" dirty="0" smtClean="0">
                            <a:gradFill>
                              <a:gsLst>
                                <a:gs pos="0">
                                  <a:srgbClr val="012D86"/>
                                </a:gs>
                                <a:gs pos="100000">
                                  <a:srgbClr val="0E2557"/>
                                </a:gs>
                              </a:gsLst>
                              <a:lin ang="0" scaled="0"/>
                            </a:gradFill>
                            <a:latin typeface="Cambria Math" panose="02040503050406030204" pitchFamily="18" charset="0"/>
                          </a:rPr>
                          <m:t>𝑛</m:t>
                        </m:r>
                      </m:sub>
                      <m:sup>
                        <m:r>
                          <a:rPr lang="en-US" altLang="zh-CN" sz="3200" b="0" i="1" dirty="0" smtClean="0">
                            <a:gradFill>
                              <a:gsLst>
                                <a:gs pos="0">
                                  <a:srgbClr val="012D86"/>
                                </a:gs>
                                <a:gs pos="100000">
                                  <a:srgbClr val="0E2557"/>
                                </a:gs>
                              </a:gsLst>
                              <a:lin ang="0" scaled="0"/>
                            </a:gradFill>
                            <a:latin typeface="Cambria Math" panose="02040503050406030204" pitchFamily="18" charset="0"/>
                          </a:rPr>
                          <m:t>𝑘</m:t>
                        </m:r>
                      </m:sup>
                    </m:sSubSup>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rPr>
                      <m:t>𝑘</m:t>
                    </m:r>
                    <m:sSubSup>
                      <m:sSubSupPr>
                        <m:ctrlPr>
                          <a:rPr lang="zh-CN" altLang="en-US" sz="3200" i="1" smtClean="0">
                            <a:gradFill>
                              <a:gsLst>
                                <a:gs pos="0">
                                  <a:srgbClr val="012D86"/>
                                </a:gs>
                                <a:gs pos="100000">
                                  <a:srgbClr val="0E2557"/>
                                </a:gs>
                              </a:gsLst>
                              <a:lin ang="0" scaled="0"/>
                            </a:gradFill>
                            <a:latin typeface="Cambria Math" panose="02040503050406030204" pitchFamily="18" charset="0"/>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rPr>
                          <m:t>𝐶</m:t>
                        </m:r>
                      </m:e>
                      <m:sub>
                        <m:r>
                          <a:rPr lang="en-US" altLang="zh-CN" sz="3200" b="0" i="1" smtClean="0">
                            <a:gradFill>
                              <a:gsLst>
                                <a:gs pos="0">
                                  <a:srgbClr val="012D86"/>
                                </a:gs>
                                <a:gs pos="100000">
                                  <a:srgbClr val="0E2557"/>
                                </a:gs>
                              </a:gsLst>
                              <a:lin ang="0" scaled="0"/>
                            </a:gradFill>
                            <a:latin typeface="Cambria Math" panose="02040503050406030204" pitchFamily="18" charset="0"/>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rPr>
                          <m:t>𝑘</m:t>
                        </m:r>
                      </m:sup>
                    </m:sSubSup>
                    <m:r>
                      <a:rPr lang="en-US" altLang="zh-CN" sz="3200" i="1">
                        <a:gradFill>
                          <a:gsLst>
                            <a:gs pos="0">
                              <a:srgbClr val="012D86"/>
                            </a:gs>
                            <a:gs pos="100000">
                              <a:srgbClr val="0E2557"/>
                            </a:gs>
                          </a:gsLst>
                          <a:lin ang="0" scaled="0"/>
                        </a:gradFill>
                        <a:latin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rPr>
                      <m:t>𝑛</m:t>
                    </m:r>
                    <m:sSubSup>
                      <m:sSubSupPr>
                        <m:ctrlPr>
                          <a:rPr lang="zh-CN" altLang="en-US" sz="3200" i="1" dirty="0">
                            <a:gradFill>
                              <a:gsLst>
                                <a:gs pos="0">
                                  <a:srgbClr val="012D86"/>
                                </a:gs>
                                <a:gs pos="100000">
                                  <a:srgbClr val="0E2557"/>
                                </a:gs>
                              </a:gsLst>
                              <a:lin ang="0" scaled="0"/>
                            </a:gradFill>
                            <a:latin typeface="Cambria Math" panose="02040503050406030204" pitchFamily="18" charset="0"/>
                          </a:rPr>
                        </m:ctrlPr>
                      </m:sSubSupPr>
                      <m:e>
                        <m:r>
                          <a:rPr lang="en-US" altLang="zh-CN" sz="3200" b="0" i="1" dirty="0" smtClean="0">
                            <a:gradFill>
                              <a:gsLst>
                                <a:gs pos="0">
                                  <a:srgbClr val="012D86"/>
                                </a:gs>
                                <a:gs pos="100000">
                                  <a:srgbClr val="0E2557"/>
                                </a:gs>
                              </a:gsLst>
                              <a:lin ang="0" scaled="0"/>
                            </a:gradFill>
                            <a:latin typeface="Cambria Math" panose="02040503050406030204" pitchFamily="18" charset="0"/>
                          </a:rPr>
                          <m:t>𝐶</m:t>
                        </m:r>
                      </m:e>
                      <m:sub>
                        <m:r>
                          <a:rPr lang="en-US" altLang="zh-CN" sz="3200" b="0" i="1" dirty="0" smtClean="0">
                            <a:gradFill>
                              <a:gsLst>
                                <a:gs pos="0">
                                  <a:srgbClr val="012D86"/>
                                </a:gs>
                                <a:gs pos="100000">
                                  <a:srgbClr val="0E2557"/>
                                </a:gs>
                              </a:gsLst>
                              <a:lin ang="0" scaled="0"/>
                            </a:gradFill>
                            <a:latin typeface="Cambria Math" panose="02040503050406030204" pitchFamily="18" charset="0"/>
                          </a:rPr>
                          <m:t>𝑛</m:t>
                        </m:r>
                        <m:r>
                          <a:rPr lang="en-US" altLang="zh-CN" sz="3200" b="0" i="1" dirty="0" smtClean="0">
                            <a:gradFill>
                              <a:gsLst>
                                <a:gs pos="0">
                                  <a:srgbClr val="012D86"/>
                                </a:gs>
                                <a:gs pos="100000">
                                  <a:srgbClr val="0E2557"/>
                                </a:gs>
                              </a:gsLst>
                              <a:lin ang="0" scaled="0"/>
                            </a:gradFill>
                            <a:latin typeface="Cambria Math" panose="02040503050406030204" pitchFamily="18" charset="0"/>
                          </a:rPr>
                          <m:t>−1</m:t>
                        </m:r>
                      </m:sub>
                      <m:sup>
                        <m:r>
                          <a:rPr lang="en-US" altLang="zh-CN" sz="3200" b="0" i="1" dirty="0" smtClean="0">
                            <a:gradFill>
                              <a:gsLst>
                                <a:gs pos="0">
                                  <a:srgbClr val="012D86"/>
                                </a:gs>
                                <a:gs pos="100000">
                                  <a:srgbClr val="0E2557"/>
                                </a:gs>
                              </a:gsLst>
                              <a:lin ang="0" scaled="0"/>
                            </a:gradFill>
                            <a:latin typeface="Cambria Math" panose="02040503050406030204" pitchFamily="18" charset="0"/>
                          </a:rPr>
                          <m:t>𝑘</m:t>
                        </m:r>
                        <m:r>
                          <a:rPr lang="en-US" altLang="zh-CN" sz="3200" b="0" i="1" dirty="0" smtClean="0">
                            <a:gradFill>
                              <a:gsLst>
                                <a:gs pos="0">
                                  <a:srgbClr val="012D86"/>
                                </a:gs>
                                <a:gs pos="100000">
                                  <a:srgbClr val="0E2557"/>
                                </a:gs>
                              </a:gsLst>
                              <a:lin ang="0" scaled="0"/>
                            </a:gradFill>
                            <a:latin typeface="Cambria Math" panose="02040503050406030204" pitchFamily="18" charset="0"/>
                          </a:rPr>
                          <m:t>−1</m:t>
                        </m:r>
                      </m:sup>
                    </m:sSubSup>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Sup>
                      <m:sSubSupPr>
                        <m:ctrlPr>
                          <a:rPr lang="zh-CN" altLang="en-US" sz="3200" i="1" smtClean="0">
                            <a:gradFill>
                              <a:gsLst>
                                <a:gs pos="0">
                                  <a:srgbClr val="012D86"/>
                                </a:gs>
                                <a:gs pos="100000">
                                  <a:srgbClr val="0E2557"/>
                                </a:gs>
                              </a:gsLst>
                              <a:lin ang="0" scaled="0"/>
                            </a:gradFill>
                            <a:latin typeface="Cambria Math" panose="02040503050406030204" pitchFamily="18" charset="0"/>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rPr>
                          <m:t>𝐶</m:t>
                        </m:r>
                      </m:e>
                      <m:sub>
                        <m:r>
                          <a:rPr lang="en-US" altLang="zh-CN" sz="3200" b="0" i="1" smtClean="0">
                            <a:gradFill>
                              <a:gsLst>
                                <a:gs pos="0">
                                  <a:srgbClr val="012D86"/>
                                </a:gs>
                                <a:gs pos="100000">
                                  <a:srgbClr val="0E2557"/>
                                </a:gs>
                              </a:gsLst>
                              <a:lin ang="0" scaled="0"/>
                            </a:gradFill>
                            <a:latin typeface="Cambria Math" panose="02040503050406030204" pitchFamily="18" charset="0"/>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rPr>
                          <m:t>𝑘</m:t>
                        </m:r>
                      </m:sup>
                    </m:sSubSup>
                    <m:sSubSup>
                      <m:sSubSupPr>
                        <m:ctrlPr>
                          <a:rPr lang="zh-CN" altLang="en-US" sz="3200" i="1" smtClean="0">
                            <a:gradFill>
                              <a:gsLst>
                                <a:gs pos="0">
                                  <a:srgbClr val="012D86"/>
                                </a:gs>
                                <a:gs pos="100000">
                                  <a:srgbClr val="0E2557"/>
                                </a:gs>
                              </a:gsLst>
                              <a:lin ang="0" scaled="0"/>
                            </a:gradFill>
                            <a:latin typeface="Cambria Math" panose="02040503050406030204" pitchFamily="18" charset="0"/>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rPr>
                          <m:t>𝐶</m:t>
                        </m:r>
                      </m:e>
                      <m:sub>
                        <m:r>
                          <a:rPr lang="en-US" altLang="zh-CN" sz="3200" b="0" i="1" smtClean="0">
                            <a:gradFill>
                              <a:gsLst>
                                <a:gs pos="0">
                                  <a:srgbClr val="012D86"/>
                                </a:gs>
                                <a:gs pos="100000">
                                  <a:srgbClr val="0E2557"/>
                                </a:gs>
                              </a:gsLst>
                              <a:lin ang="0" scaled="0"/>
                            </a:gradFill>
                            <a:latin typeface="Cambria Math" panose="02040503050406030204" pitchFamily="18" charset="0"/>
                          </a:rPr>
                          <m:t>𝑘</m:t>
                        </m:r>
                      </m:sub>
                      <m:sup>
                        <m:r>
                          <a:rPr lang="en-US" altLang="zh-CN" sz="3200" b="0" i="1" smtClean="0">
                            <a:gradFill>
                              <a:gsLst>
                                <a:gs pos="0">
                                  <a:srgbClr val="012D86"/>
                                </a:gs>
                                <a:gs pos="100000">
                                  <a:srgbClr val="0E2557"/>
                                </a:gs>
                              </a:gsLst>
                              <a:lin ang="0" scaled="0"/>
                            </a:gradFill>
                            <a:latin typeface="Cambria Math" panose="02040503050406030204" pitchFamily="18" charset="0"/>
                          </a:rPr>
                          <m:t>𝑚</m:t>
                        </m:r>
                      </m:sup>
                    </m:sSubSup>
                    <m:r>
                      <a:rPr lang="en-US" altLang="zh-CN" sz="3200" i="1">
                        <a:gradFill>
                          <a:gsLst>
                            <a:gs pos="0">
                              <a:srgbClr val="012D86"/>
                            </a:gs>
                            <a:gs pos="100000">
                              <a:srgbClr val="0E2557"/>
                            </a:gs>
                          </a:gsLst>
                          <a:lin ang="0" scaled="0"/>
                        </a:gradFill>
                        <a:latin typeface="Cambria Math" panose="02040503050406030204" pitchFamily="18" charset="0"/>
                      </a:rPr>
                      <m:t>=</m:t>
                    </m:r>
                    <m:sSubSup>
                      <m:sSubSupPr>
                        <m:ctrlPr>
                          <a:rPr lang="zh-CN" altLang="en-US" sz="3200" i="1" dirty="0" smtClean="0">
                            <a:gradFill>
                              <a:gsLst>
                                <a:gs pos="0">
                                  <a:srgbClr val="012D86"/>
                                </a:gs>
                                <a:gs pos="100000">
                                  <a:srgbClr val="0E2557"/>
                                </a:gs>
                              </a:gsLst>
                              <a:lin ang="0" scaled="0"/>
                            </a:gradFill>
                            <a:latin typeface="Cambria Math" panose="02040503050406030204" pitchFamily="18" charset="0"/>
                          </a:rPr>
                        </m:ctrlPr>
                      </m:sSubSupPr>
                      <m:e>
                        <m:r>
                          <a:rPr lang="en-US" altLang="zh-CN" sz="3200" b="0" i="1" dirty="0" smtClean="0">
                            <a:gradFill>
                              <a:gsLst>
                                <a:gs pos="0">
                                  <a:srgbClr val="012D86"/>
                                </a:gs>
                                <a:gs pos="100000">
                                  <a:srgbClr val="0E2557"/>
                                </a:gs>
                              </a:gsLst>
                              <a:lin ang="0" scaled="0"/>
                            </a:gradFill>
                            <a:latin typeface="Cambria Math" panose="02040503050406030204" pitchFamily="18" charset="0"/>
                          </a:rPr>
                          <m:t>𝐶</m:t>
                        </m:r>
                      </m:e>
                      <m:sub>
                        <m:r>
                          <a:rPr lang="en-US" altLang="zh-CN" sz="3200" b="0" i="1" dirty="0" smtClean="0">
                            <a:gradFill>
                              <a:gsLst>
                                <a:gs pos="0">
                                  <a:srgbClr val="012D86"/>
                                </a:gs>
                                <a:gs pos="100000">
                                  <a:srgbClr val="0E2557"/>
                                </a:gs>
                              </a:gsLst>
                              <a:lin ang="0" scaled="0"/>
                            </a:gradFill>
                            <a:latin typeface="Cambria Math" panose="02040503050406030204" pitchFamily="18" charset="0"/>
                          </a:rPr>
                          <m:t>𝑛</m:t>
                        </m:r>
                      </m:sub>
                      <m:sup>
                        <m:r>
                          <a:rPr lang="en-US" altLang="zh-CN" sz="3200" b="0" i="1" dirty="0" smtClean="0">
                            <a:gradFill>
                              <a:gsLst>
                                <a:gs pos="0">
                                  <a:srgbClr val="012D86"/>
                                </a:gs>
                                <a:gs pos="100000">
                                  <a:srgbClr val="0E2557"/>
                                </a:gs>
                              </a:gsLst>
                              <a:lin ang="0" scaled="0"/>
                            </a:gradFill>
                            <a:latin typeface="Cambria Math" panose="02040503050406030204" pitchFamily="18" charset="0"/>
                          </a:rPr>
                          <m:t>𝑚</m:t>
                        </m:r>
                      </m:sup>
                    </m:sSubSup>
                    <m:sSubSup>
                      <m:sSubSupPr>
                        <m:ctrlPr>
                          <a:rPr lang="zh-CN" altLang="en-US" sz="3200" i="1" dirty="0">
                            <a:gradFill>
                              <a:gsLst>
                                <a:gs pos="0">
                                  <a:srgbClr val="012D86"/>
                                </a:gs>
                                <a:gs pos="100000">
                                  <a:srgbClr val="0E2557"/>
                                </a:gs>
                              </a:gsLst>
                              <a:lin ang="0" scaled="0"/>
                            </a:gradFill>
                            <a:latin typeface="Cambria Math" panose="02040503050406030204" pitchFamily="18" charset="0"/>
                          </a:rPr>
                        </m:ctrlPr>
                      </m:sSubSupPr>
                      <m:e>
                        <m:r>
                          <a:rPr lang="en-US" altLang="zh-CN" sz="3200" b="0" i="1" dirty="0" smtClean="0">
                            <a:gradFill>
                              <a:gsLst>
                                <a:gs pos="0">
                                  <a:srgbClr val="012D86"/>
                                </a:gs>
                                <a:gs pos="100000">
                                  <a:srgbClr val="0E2557"/>
                                </a:gs>
                              </a:gsLst>
                              <a:lin ang="0" scaled="0"/>
                            </a:gradFill>
                            <a:latin typeface="Cambria Math" panose="02040503050406030204" pitchFamily="18" charset="0"/>
                          </a:rPr>
                          <m:t>𝐶</m:t>
                        </m:r>
                      </m:e>
                      <m:sub>
                        <m:r>
                          <a:rPr lang="en-US" altLang="zh-CN" sz="3200" b="0" i="1" dirty="0" smtClean="0">
                            <a:gradFill>
                              <a:gsLst>
                                <a:gs pos="0">
                                  <a:srgbClr val="012D86"/>
                                </a:gs>
                                <a:gs pos="100000">
                                  <a:srgbClr val="0E2557"/>
                                </a:gs>
                              </a:gsLst>
                              <a:lin ang="0" scaled="0"/>
                            </a:gradFill>
                            <a:latin typeface="Cambria Math" panose="02040503050406030204" pitchFamily="18" charset="0"/>
                          </a:rPr>
                          <m:t>𝑛</m:t>
                        </m:r>
                        <m:r>
                          <a:rPr lang="en-US" altLang="zh-CN" sz="3200" b="0" i="1" dirty="0" smtClean="0">
                            <a:gradFill>
                              <a:gsLst>
                                <a:gs pos="0">
                                  <a:srgbClr val="012D86"/>
                                </a:gs>
                                <a:gs pos="100000">
                                  <a:srgbClr val="0E2557"/>
                                </a:gs>
                              </a:gsLst>
                              <a:lin ang="0" scaled="0"/>
                            </a:gradFill>
                            <a:latin typeface="Cambria Math" panose="02040503050406030204" pitchFamily="18" charset="0"/>
                          </a:rPr>
                          <m:t>−</m:t>
                        </m:r>
                        <m:r>
                          <a:rPr lang="en-US" altLang="zh-CN" sz="3200" b="0" i="1" dirty="0" smtClean="0">
                            <a:gradFill>
                              <a:gsLst>
                                <a:gs pos="0">
                                  <a:srgbClr val="012D86"/>
                                </a:gs>
                                <a:gs pos="100000">
                                  <a:srgbClr val="0E2557"/>
                                </a:gs>
                              </a:gsLst>
                              <a:lin ang="0" scaled="0"/>
                            </a:gradFill>
                            <a:latin typeface="Cambria Math" panose="02040503050406030204" pitchFamily="18" charset="0"/>
                          </a:rPr>
                          <m:t>𝑚</m:t>
                        </m:r>
                      </m:sub>
                      <m:sup>
                        <m:r>
                          <a:rPr lang="en-US" altLang="zh-CN" sz="3200" b="0" i="1" dirty="0" smtClean="0">
                            <a:gradFill>
                              <a:gsLst>
                                <a:gs pos="0">
                                  <a:srgbClr val="012D86"/>
                                </a:gs>
                                <a:gs pos="100000">
                                  <a:srgbClr val="0E2557"/>
                                </a:gs>
                              </a:gsLst>
                              <a:lin ang="0" scaled="0"/>
                            </a:gradFill>
                            <a:latin typeface="Cambria Math" panose="02040503050406030204" pitchFamily="18" charset="0"/>
                          </a:rPr>
                          <m:t>𝑘</m:t>
                        </m:r>
                        <m:r>
                          <a:rPr lang="en-US" altLang="zh-CN" sz="3200" b="0" i="1" dirty="0" smtClean="0">
                            <a:gradFill>
                              <a:gsLst>
                                <a:gs pos="0">
                                  <a:srgbClr val="012D86"/>
                                </a:gs>
                                <a:gs pos="100000">
                                  <a:srgbClr val="0E2557"/>
                                </a:gs>
                              </a:gsLst>
                              <a:lin ang="0" scaled="0"/>
                            </a:gradFill>
                            <a:latin typeface="Cambria Math" panose="02040503050406030204" pitchFamily="18" charset="0"/>
                          </a:rPr>
                          <m:t>−</m:t>
                        </m:r>
                        <m:r>
                          <a:rPr lang="en-US" altLang="zh-CN" sz="3200" b="0" i="1" dirty="0" smtClean="0">
                            <a:gradFill>
                              <a:gsLst>
                                <a:gs pos="0">
                                  <a:srgbClr val="012D86"/>
                                </a:gs>
                                <a:gs pos="100000">
                                  <a:srgbClr val="0E2557"/>
                                </a:gs>
                              </a:gsLst>
                              <a:lin ang="0" scaled="0"/>
                            </a:gradFill>
                            <a:latin typeface="Cambria Math" panose="02040503050406030204" pitchFamily="18" charset="0"/>
                          </a:rPr>
                          <m:t>𝑚</m:t>
                        </m:r>
                      </m:sup>
                    </m:sSubSup>
                    <m:r>
                      <a:rPr lang="en-US" altLang="zh-CN" sz="3200" i="1" dirty="0">
                        <a:gradFill>
                          <a:gsLst>
                            <a:gs pos="0">
                              <a:srgbClr val="012D86"/>
                            </a:gs>
                            <a:gs pos="100000">
                              <a:srgbClr val="0E2557"/>
                            </a:gs>
                          </a:gsLst>
                          <a:lin ang="0" scaled="0"/>
                        </a:gradFill>
                        <a:latin typeface="Cambria Math" panose="02040503050406030204" pitchFamily="18" charset="0"/>
                      </a:rPr>
                      <m:t>=</m:t>
                    </m:r>
                    <m:sSubSup>
                      <m:sSubSupPr>
                        <m:ctrlPr>
                          <a:rPr lang="zh-CN" altLang="en-US" sz="3200" i="1" dirty="0" smtClean="0">
                            <a:gradFill>
                              <a:gsLst>
                                <a:gs pos="0">
                                  <a:srgbClr val="012D86"/>
                                </a:gs>
                                <a:gs pos="100000">
                                  <a:srgbClr val="0E2557"/>
                                </a:gs>
                              </a:gsLst>
                              <a:lin ang="0" scaled="0"/>
                            </a:gradFill>
                            <a:latin typeface="Cambria Math" panose="02040503050406030204" pitchFamily="18" charset="0"/>
                          </a:rPr>
                        </m:ctrlPr>
                      </m:sSubSupPr>
                      <m:e>
                        <m:r>
                          <a:rPr lang="en-US" altLang="zh-CN" sz="3200" b="0" i="1" dirty="0" smtClean="0">
                            <a:gradFill>
                              <a:gsLst>
                                <a:gs pos="0">
                                  <a:srgbClr val="012D86"/>
                                </a:gs>
                                <a:gs pos="100000">
                                  <a:srgbClr val="0E2557"/>
                                </a:gs>
                              </a:gsLst>
                              <a:lin ang="0" scaled="0"/>
                            </a:gradFill>
                            <a:latin typeface="Cambria Math" panose="02040503050406030204" pitchFamily="18" charset="0"/>
                          </a:rPr>
                          <m:t>𝐶</m:t>
                        </m:r>
                      </m:e>
                      <m:sub>
                        <m:r>
                          <a:rPr lang="en-US" altLang="zh-CN" sz="3200" b="0" i="1" dirty="0" smtClean="0">
                            <a:gradFill>
                              <a:gsLst>
                                <a:gs pos="0">
                                  <a:srgbClr val="012D86"/>
                                </a:gs>
                                <a:gs pos="100000">
                                  <a:srgbClr val="0E2557"/>
                                </a:gs>
                              </a:gsLst>
                              <a:lin ang="0" scaled="0"/>
                            </a:gradFill>
                            <a:latin typeface="Cambria Math" panose="02040503050406030204" pitchFamily="18" charset="0"/>
                          </a:rPr>
                          <m:t>𝑛</m:t>
                        </m:r>
                      </m:sub>
                      <m:sup>
                        <m:r>
                          <a:rPr lang="en-US" altLang="zh-CN" sz="3200" b="0" i="1" dirty="0" smtClean="0">
                            <a:gradFill>
                              <a:gsLst>
                                <a:gs pos="0">
                                  <a:srgbClr val="012D86"/>
                                </a:gs>
                                <a:gs pos="100000">
                                  <a:srgbClr val="0E2557"/>
                                </a:gs>
                              </a:gsLst>
                              <a:lin ang="0" scaled="0"/>
                            </a:gradFill>
                            <a:latin typeface="Cambria Math" panose="02040503050406030204" pitchFamily="18" charset="0"/>
                          </a:rPr>
                          <m:t>𝑘</m:t>
                        </m:r>
                        <m:r>
                          <a:rPr lang="en-US" altLang="zh-CN" sz="3200" b="0" i="1" dirty="0" smtClean="0">
                            <a:gradFill>
                              <a:gsLst>
                                <a:gs pos="0">
                                  <a:srgbClr val="012D86"/>
                                </a:gs>
                                <a:gs pos="100000">
                                  <a:srgbClr val="0E2557"/>
                                </a:gs>
                              </a:gsLst>
                              <a:lin ang="0" scaled="0"/>
                            </a:gradFill>
                            <a:latin typeface="Cambria Math" panose="02040503050406030204" pitchFamily="18" charset="0"/>
                          </a:rPr>
                          <m:t>−</m:t>
                        </m:r>
                        <m:r>
                          <a:rPr lang="en-US" altLang="zh-CN" sz="3200" b="0" i="1" dirty="0" smtClean="0">
                            <a:gradFill>
                              <a:gsLst>
                                <a:gs pos="0">
                                  <a:srgbClr val="012D86"/>
                                </a:gs>
                                <a:gs pos="100000">
                                  <a:srgbClr val="0E2557"/>
                                </a:gs>
                              </a:gsLst>
                              <a:lin ang="0" scaled="0"/>
                            </a:gradFill>
                            <a:latin typeface="Cambria Math" panose="02040503050406030204" pitchFamily="18" charset="0"/>
                          </a:rPr>
                          <m:t>𝑚</m:t>
                        </m:r>
                      </m:sup>
                    </m:sSubSup>
                    <m:sSubSup>
                      <m:sSubSupPr>
                        <m:ctrlPr>
                          <a:rPr lang="zh-CN" altLang="en-US" sz="3200" i="1" dirty="0">
                            <a:gradFill>
                              <a:gsLst>
                                <a:gs pos="0">
                                  <a:srgbClr val="012D86"/>
                                </a:gs>
                                <a:gs pos="100000">
                                  <a:srgbClr val="0E2557"/>
                                </a:gs>
                              </a:gsLst>
                              <a:lin ang="0" scaled="0"/>
                            </a:gradFill>
                            <a:latin typeface="Cambria Math" panose="02040503050406030204" pitchFamily="18" charset="0"/>
                          </a:rPr>
                        </m:ctrlPr>
                      </m:sSubSupPr>
                      <m:e>
                        <m:r>
                          <a:rPr lang="en-US" altLang="zh-CN" sz="3200" b="0" i="1" dirty="0" smtClean="0">
                            <a:gradFill>
                              <a:gsLst>
                                <a:gs pos="0">
                                  <a:srgbClr val="012D86"/>
                                </a:gs>
                                <a:gs pos="100000">
                                  <a:srgbClr val="0E2557"/>
                                </a:gs>
                              </a:gsLst>
                              <a:lin ang="0" scaled="0"/>
                            </a:gradFill>
                            <a:latin typeface="Cambria Math" panose="02040503050406030204" pitchFamily="18" charset="0"/>
                          </a:rPr>
                          <m:t>𝐶</m:t>
                        </m:r>
                      </m:e>
                      <m:sub>
                        <m:r>
                          <a:rPr lang="en-US" altLang="zh-CN" sz="3200" b="0" i="1" dirty="0" smtClean="0">
                            <a:gradFill>
                              <a:gsLst>
                                <a:gs pos="0">
                                  <a:srgbClr val="012D86"/>
                                </a:gs>
                                <a:gs pos="100000">
                                  <a:srgbClr val="0E2557"/>
                                </a:gs>
                              </a:gsLst>
                              <a:lin ang="0" scaled="0"/>
                            </a:gradFill>
                            <a:latin typeface="Cambria Math" panose="02040503050406030204" pitchFamily="18" charset="0"/>
                          </a:rPr>
                          <m:t>𝑛</m:t>
                        </m:r>
                        <m:r>
                          <a:rPr lang="en-US" altLang="zh-CN" sz="3200" b="0" i="1" dirty="0" smtClean="0">
                            <a:gradFill>
                              <a:gsLst>
                                <a:gs pos="0">
                                  <a:srgbClr val="012D86"/>
                                </a:gs>
                                <a:gs pos="100000">
                                  <a:srgbClr val="0E2557"/>
                                </a:gs>
                              </a:gsLst>
                              <a:lin ang="0" scaled="0"/>
                            </a:gradFill>
                            <a:latin typeface="Cambria Math" panose="02040503050406030204" pitchFamily="18" charset="0"/>
                          </a:rPr>
                          <m:t>−</m:t>
                        </m:r>
                        <m:r>
                          <a:rPr lang="en-US" altLang="zh-CN" sz="3200" b="0" i="1" dirty="0" smtClean="0">
                            <a:gradFill>
                              <a:gsLst>
                                <a:gs pos="0">
                                  <a:srgbClr val="012D86"/>
                                </a:gs>
                                <a:gs pos="100000">
                                  <a:srgbClr val="0E2557"/>
                                </a:gs>
                              </a:gsLst>
                              <a:lin ang="0" scaled="0"/>
                            </a:gradFill>
                            <a:latin typeface="Cambria Math" panose="02040503050406030204" pitchFamily="18" charset="0"/>
                          </a:rPr>
                          <m:t>𝑘</m:t>
                        </m:r>
                        <m:r>
                          <a:rPr lang="en-US" altLang="zh-CN" sz="3200" b="0" i="1" dirty="0" smtClean="0">
                            <a:gradFill>
                              <a:gsLst>
                                <a:gs pos="0">
                                  <a:srgbClr val="012D86"/>
                                </a:gs>
                                <a:gs pos="100000">
                                  <a:srgbClr val="0E2557"/>
                                </a:gs>
                              </a:gsLst>
                              <a:lin ang="0" scaled="0"/>
                            </a:gradFill>
                            <a:latin typeface="Cambria Math" panose="02040503050406030204" pitchFamily="18" charset="0"/>
                          </a:rPr>
                          <m:t>+</m:t>
                        </m:r>
                        <m:r>
                          <a:rPr lang="en-US" altLang="zh-CN" sz="3200" b="0" i="1" dirty="0" smtClean="0">
                            <a:gradFill>
                              <a:gsLst>
                                <a:gs pos="0">
                                  <a:srgbClr val="012D86"/>
                                </a:gs>
                                <a:gs pos="100000">
                                  <a:srgbClr val="0E2557"/>
                                </a:gs>
                              </a:gsLst>
                              <a:lin ang="0" scaled="0"/>
                            </a:gradFill>
                            <a:latin typeface="Cambria Math" panose="02040503050406030204" pitchFamily="18" charset="0"/>
                          </a:rPr>
                          <m:t>𝑚</m:t>
                        </m:r>
                      </m:sub>
                      <m:sup>
                        <m:r>
                          <a:rPr lang="en-US" altLang="zh-CN" sz="3200" b="0" i="1" dirty="0" smtClean="0">
                            <a:gradFill>
                              <a:gsLst>
                                <a:gs pos="0">
                                  <a:srgbClr val="012D86"/>
                                </a:gs>
                                <a:gs pos="100000">
                                  <a:srgbClr val="0E2557"/>
                                </a:gs>
                              </a:gsLst>
                              <a:lin ang="0" scaled="0"/>
                            </a:gradFill>
                            <a:latin typeface="Cambria Math" panose="02040503050406030204" pitchFamily="18" charset="0"/>
                          </a:rPr>
                          <m:t>𝑚</m:t>
                        </m:r>
                      </m:sup>
                    </m:sSubSup>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nary>
                      <m:naryPr>
                        <m:chr m:val="∑"/>
                        <m:limLoc m:val="undOvr"/>
                        <m:grow m:val="on"/>
                        <m:ctrlPr>
                          <a:rPr lang="zh-CN" altLang="en-US" sz="3200" i="1" smtClean="0">
                            <a:gradFill>
                              <a:gsLst>
                                <a:gs pos="0">
                                  <a:srgbClr val="012D86"/>
                                </a:gs>
                                <a:gs pos="100000">
                                  <a:srgbClr val="0E2557"/>
                                </a:gs>
                              </a:gsLst>
                              <a:lin ang="0" scaled="0"/>
                            </a:gradFill>
                            <a:latin typeface="Cambria Math" panose="02040503050406030204" pitchFamily="18" charset="0"/>
                          </a:rPr>
                        </m:ctrlPr>
                      </m:naryPr>
                      <m:sub>
                        <m:r>
                          <a:rPr lang="zh-CN" altLang="en-US" sz="3200" i="1" smtClean="0">
                            <a:gradFill>
                              <a:gsLst>
                                <a:gs pos="0">
                                  <a:srgbClr val="012D86"/>
                                </a:gs>
                                <a:gs pos="100000">
                                  <a:srgbClr val="0E2557"/>
                                </a:gs>
                              </a:gsLst>
                              <a:lin ang="0" scaled="0"/>
                            </a:gradFill>
                            <a:latin typeface="Cambria Math" panose="02040503050406030204" pitchFamily="18" charset="0"/>
                          </a:rPr>
                          <m:t>𝑖</m:t>
                        </m:r>
                        <m:r>
                          <a:rPr lang="zh-CN" altLang="en-US" sz="3200" i="1" smtClean="0">
                            <a:gradFill>
                              <a:gsLst>
                                <a:gs pos="0">
                                  <a:srgbClr val="012D86"/>
                                </a:gs>
                                <a:gs pos="100000">
                                  <a:srgbClr val="0E2557"/>
                                </a:gs>
                              </a:gsLst>
                              <a:lin ang="0" scaled="0"/>
                            </a:gradFill>
                            <a:latin typeface="Cambria Math" panose="02040503050406030204" pitchFamily="18" charset="0"/>
                          </a:rPr>
                          <m:t>=0</m:t>
                        </m:r>
                      </m:sub>
                      <m:sup>
                        <m:r>
                          <a:rPr lang="zh-CN" altLang="en-US" sz="3200" i="1" smtClean="0">
                            <a:gradFill>
                              <a:gsLst>
                                <a:gs pos="0">
                                  <a:srgbClr val="012D86"/>
                                </a:gs>
                                <a:gs pos="100000">
                                  <a:srgbClr val="0E2557"/>
                                </a:gs>
                              </a:gsLst>
                              <a:lin ang="0" scaled="0"/>
                            </a:gradFill>
                            <a:latin typeface="Cambria Math" panose="02040503050406030204" pitchFamily="18" charset="0"/>
                          </a:rPr>
                          <m:t>𝑛</m:t>
                        </m:r>
                      </m:sup>
                      <m:e>
                        <m:sSubSup>
                          <m:sSubSupPr>
                            <m:ctrlPr>
                              <a:rPr lang="zh-CN" altLang="en-US" sz="3200" i="1" smtClean="0">
                                <a:gradFill>
                                  <a:gsLst>
                                    <a:gs pos="0">
                                      <a:srgbClr val="012D86"/>
                                    </a:gs>
                                    <a:gs pos="100000">
                                      <a:srgbClr val="0E2557"/>
                                    </a:gs>
                                  </a:gsLst>
                                  <a:lin ang="0" scaled="0"/>
                                </a:gradFill>
                                <a:latin typeface="Cambria Math" panose="02040503050406030204" pitchFamily="18" charset="0"/>
                              </a:rPr>
                            </m:ctrlPr>
                          </m:sSubSupPr>
                          <m:e>
                            <m:r>
                              <a:rPr lang="zh-CN" altLang="en-US" sz="3200" i="1" smtClean="0">
                                <a:gradFill>
                                  <a:gsLst>
                                    <a:gs pos="0">
                                      <a:srgbClr val="012D86"/>
                                    </a:gs>
                                    <a:gs pos="100000">
                                      <a:srgbClr val="0E2557"/>
                                    </a:gs>
                                  </a:gsLst>
                                  <a:lin ang="0" scaled="0"/>
                                </a:gradFill>
                                <a:latin typeface="Cambria Math" panose="02040503050406030204" pitchFamily="18" charset="0"/>
                              </a:rPr>
                              <m:t>𝐶</m:t>
                            </m:r>
                          </m:e>
                          <m:sub>
                            <m:r>
                              <a:rPr lang="zh-CN" altLang="en-US" sz="3200" i="1" smtClean="0">
                                <a:gradFill>
                                  <a:gsLst>
                                    <a:gs pos="0">
                                      <a:srgbClr val="012D86"/>
                                    </a:gs>
                                    <a:gs pos="100000">
                                      <a:srgbClr val="0E2557"/>
                                    </a:gs>
                                  </a:gsLst>
                                  <a:lin ang="0" scaled="0"/>
                                </a:gradFill>
                                <a:latin typeface="Cambria Math" panose="02040503050406030204" pitchFamily="18" charset="0"/>
                              </a:rPr>
                              <m:t>𝑛</m:t>
                            </m:r>
                          </m:sub>
                          <m:sup>
                            <m:r>
                              <a:rPr lang="zh-CN" altLang="en-US" sz="3200" i="1" smtClean="0">
                                <a:gradFill>
                                  <a:gsLst>
                                    <a:gs pos="0">
                                      <a:srgbClr val="012D86"/>
                                    </a:gs>
                                    <a:gs pos="100000">
                                      <a:srgbClr val="0E2557"/>
                                    </a:gs>
                                  </a:gsLst>
                                  <a:lin ang="0" scaled="0"/>
                                </a:gradFill>
                                <a:latin typeface="Cambria Math" panose="02040503050406030204" pitchFamily="18" charset="0"/>
                              </a:rPr>
                              <m:t>𝑖</m:t>
                            </m:r>
                          </m:sup>
                        </m:sSubSup>
                      </m:e>
                    </m:nary>
                    <m:r>
                      <a:rPr lang="en-US" altLang="zh-CN" sz="3200" b="0" i="1" smtClean="0">
                        <a:gradFill>
                          <a:gsLst>
                            <a:gs pos="0">
                              <a:srgbClr val="012D86"/>
                            </a:gs>
                            <a:gs pos="100000">
                              <a:srgbClr val="0E2557"/>
                            </a:gs>
                          </a:gsLst>
                          <a:lin ang="0" scaled="0"/>
                        </a:gradFill>
                        <a:latin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rPr>
                          <m:t>2</m:t>
                        </m:r>
                      </m:e>
                      <m:sup>
                        <m:r>
                          <a:rPr lang="en-US" altLang="zh-CN" sz="3200" b="0" i="1" smtClean="0">
                            <a:gradFill>
                              <a:gsLst>
                                <a:gs pos="0">
                                  <a:srgbClr val="012D86"/>
                                </a:gs>
                                <a:gs pos="100000">
                                  <a:srgbClr val="0E2557"/>
                                </a:gs>
                              </a:gsLst>
                              <a:lin ang="0" scaled="0"/>
                            </a:gradFill>
                            <a:latin typeface="Cambria Math" panose="02040503050406030204" pitchFamily="18" charset="0"/>
                          </a:rPr>
                          <m:t>𝑛</m:t>
                        </m:r>
                      </m:sup>
                    </m:sSup>
                  </m:oMath>
                </a14:m>
                <a:endParaRPr lang="zh-CN" altLang="en-US"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E9133566-A4BC-4A30-977C-25732FAB7AB2}"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sSub>
                              <m:sSub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
                          <m:d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p>
                          <m:sSup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den>
                    </m:f>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r>
                          <a:rPr lang="en-US" altLang="zh-CN" sz="30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d>
                          <m:dPr>
                            <m:ctrlPr>
                              <a:rPr lang="en-US" altLang="zh-CN"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d>
                          <m:dPr>
                            <m:ctrlPr>
                              <a:rPr lang="en-US" altLang="zh-CN"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
                              <m:dPr>
                                <m:ctrlP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den>
                    </m:f>
                  </m:oMath>
                </a14:m>
                <a:endParaRPr lang="en-US" altLang="zh-CN" sz="30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den>
                    </m:f>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num>
                      <m:den>
                        <m: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den>
                    </m:f>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𝑚</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e>
                        </m:nary>
                      </m:e>
                    </m:d>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e>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e>
                        </m:nary>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的系数</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den>
                    </m:f>
                    <m:r>
                      <a:rPr lang="en-US" altLang="zh-CN" sz="3200" b="0" i="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𝑖</m:t>
                        </m:r>
                      </m:sup>
                    </m:s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可以发现这是一个等比数列。</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e>
                        </m:d>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根据</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可以得到</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化简得</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再来介</a:t>
                </a:r>
                <a:r>
                  <a:rPr lang="en-US" altLang="zh-CN" sz="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8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kou</a:t>
                </a:r>
                <a:r>
                  <a:rPr lang="en-US" altLang="zh-CN" sz="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绍</a:t>
                </a:r>
                <a:r>
                  <a:rPr lang="en-US" altLang="zh-CN" sz="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(hu)</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另一种求</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的做法：特征方程。</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根据</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解</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得</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然后</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解得</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同样得到：</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464"/>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p:cTn id="61"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63"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至于为什么解一下方程就可以了，以及为什么</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。就不属于本次讲课的讨论内容</a:t>
                </a:r>
                <a:r>
                  <a:rPr lang="zh-CN" altLang="en-US" sz="8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（我也不会）</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，大家自己去了解吧。</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可以参考</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hlinkClick r:id="rId1"/>
                  </a:rPr>
                  <a:t>dalao</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hlinkClick r:id="rId1"/>
                  </a:rPr>
                  <a:t>的</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hlinkClick r:id="rId1"/>
                  </a:rPr>
                  <a:t>blog</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http://hzq84621.is-programmer.com/posts/206830.html</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两种方法各有优劣：</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生成函数无脑直接推通项，计算量较大；</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特征方程巧妙，计算量小，但适用范围不如生成函数广。</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于是总时间复杂度就是</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𝑂</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ad>
                          <m:radPr>
                            <m:degHide m:val="on"/>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radPr>
                          <m:deg/>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rad>
                        <m:func>
                          <m:func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uncPr>
                          <m:fNa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𝑙𝑜𝑔</m:t>
                            </m:r>
                          </m:fName>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func>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但是这样就能过了吗？</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在使用</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Pólya</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定理的时候我们将答案除以了</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14</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也就是说</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可能会大于模数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。怎么办？</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在计算过程中我们先对</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在最后的除法时，如果</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不是</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的倍数，那我们直接弄就行了。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群论相关</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如果</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的倍数，那我们先对答案除</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（显然除得通），然后再乘上</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在模</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域下的逆元，最后再模</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即可。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即：</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𝑎𝑛𝑠</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𝑚𝑜𝑑</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𝑚𝑜𝑑</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den>
                        </m:f>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𝑚𝑜𝑑</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𝑝</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这道题就完美解决了。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0000"/>
            <a:lum/>
          </a:blip>
          <a:srcRect/>
          <a:stretch>
            <a:fillRect t="-3000" b="-3000"/>
          </a:stretch>
        </a:blipFill>
        <a:effectLst/>
      </p:bgPr>
    </p:bg>
    <p:spTree>
      <p:nvGrpSpPr>
        <p:cNvPr id="1" name=""/>
        <p:cNvGrpSpPr/>
        <p:nvPr/>
      </p:nvGrpSpPr>
      <p:grpSpPr>
        <a:xfrm>
          <a:off x="0" y="0"/>
          <a:ext cx="0" cy="0"/>
          <a:chOff x="0" y="0"/>
          <a:chExt cx="0" cy="0"/>
        </a:xfrm>
      </p:grpSpPr>
      <p:sp>
        <p:nvSpPr>
          <p:cNvPr id="3" name="MH_Number"/>
          <p:cNvSpPr/>
          <p:nvPr>
            <p:custDataLst>
              <p:tags r:id="rId2"/>
            </p:custDataLst>
          </p:nvPr>
        </p:nvSpPr>
        <p:spPr>
          <a:xfrm>
            <a:off x="1390650" y="2641600"/>
            <a:ext cx="987425" cy="1158875"/>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noFill/>
          <a:ln w="12700" cap="flat" cmpd="sng" algn="ctr">
            <a:noFill/>
            <a:prstDash val="solid"/>
            <a:miter lim="800000"/>
          </a:ln>
          <a:effectLst/>
        </p:spPr>
        <p:txBody>
          <a:bodyPr anchor="ctr">
            <a:normAutofit/>
          </a:bodyPr>
          <a:lstStyle/>
          <a:p>
            <a:pPr algn="ctr">
              <a:defRPr/>
            </a:pPr>
            <a:r>
              <a:rPr lang="en-US" altLang="zh-CN" sz="4800" kern="0" dirty="0">
                <a:solidFill>
                  <a:srgbClr val="FFFFFF"/>
                </a:solidFill>
                <a:latin typeface="Arial" panose="020B0604020202020204" pitchFamily="34" charset="0"/>
                <a:cs typeface="Arial" panose="020B0604020202020204" pitchFamily="34" charset="0"/>
              </a:rPr>
              <a:t>ᵜ</a:t>
            </a:r>
            <a:endParaRPr lang="en-US" altLang="zh-CN" sz="4800" kern="0" dirty="0">
              <a:solidFill>
                <a:srgbClr val="FFFFFF"/>
              </a:solidFill>
            </a:endParaRPr>
          </a:p>
        </p:txBody>
      </p:sp>
      <p:sp>
        <p:nvSpPr>
          <p:cNvPr id="4" name="标题 3"/>
          <p:cNvSpPr>
            <a:spLocks noGrp="1"/>
          </p:cNvSpPr>
          <p:nvPr>
            <p:ph type="title"/>
            <p:custDataLst>
              <p:tags r:id="rId3"/>
            </p:custDataLst>
          </p:nvPr>
        </p:nvSpPr>
        <p:spPr/>
        <p:txBody>
          <a:bodyPr/>
          <a:lstStyle/>
          <a:p>
            <a:r>
              <a:rPr lang="zh-CN" altLang="en-US" sz="4800" dirty="0">
                <a:latin typeface="微软雅黑" panose="020B0503020204020204" charset="-122"/>
                <a:ea typeface="微软雅黑" panose="020B0503020204020204" charset="-122"/>
              </a:rPr>
              <a:t>小结</a:t>
            </a:r>
            <a:endParaRPr lang="zh-CN" altLang="en-US" sz="4800" dirty="0">
              <a:latin typeface="微软雅黑" panose="020B0503020204020204" charset="-122"/>
              <a:ea typeface="微软雅黑" panose="020B0503020204020204" charset="-122"/>
            </a:endParaRPr>
          </a:p>
        </p:txBody>
      </p:sp>
      <p:sp>
        <p:nvSpPr>
          <p:cNvPr id="2" name="日期占位符 1"/>
          <p:cNvSpPr>
            <a:spLocks noGrp="1"/>
          </p:cNvSpPr>
          <p:nvPr>
            <p:ph type="dt" sz="half" idx="10"/>
          </p:nvPr>
        </p:nvSpPr>
        <p:spPr/>
        <p:txBody>
          <a:bodyPr/>
          <a:lstStyle/>
          <a:p>
            <a:fld id="{CE9DFFBF-F65B-459E-8C7D-06259C4651DF}"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0FB65E00-2CB4-4A3E-BB78-987A56C9FCFA}" type="slidenum">
              <a:rPr lang="zh-CN" altLang="en-US" smtClean="0"/>
            </a:fld>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小结</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组合数学在信息学竞赛中，并不是孤立存在的。</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它也可以和数论、动态规划、多项式、微积分等联系起来。</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而我讲的东西也只是组合数学的冰山一偶。</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要知道更详细的信息，还是要自己摸索。</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F13F8329-C8A2-47A4-93D8-F574DF52E28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0000"/>
            <a:lum/>
          </a:blip>
          <a:srcRect/>
          <a:stretch>
            <a:fillRect t="-3000" b="-3000"/>
          </a:stretch>
        </a:blipFill>
        <a:effectLst/>
      </p:bgPr>
    </p:bg>
    <p:spTree>
      <p:nvGrpSpPr>
        <p:cNvPr id="1" name=""/>
        <p:cNvGrpSpPr/>
        <p:nvPr/>
      </p:nvGrpSpPr>
      <p:grpSpPr>
        <a:xfrm>
          <a:off x="0" y="0"/>
          <a:ext cx="0" cy="0"/>
          <a:chOff x="0" y="0"/>
          <a:chExt cx="0" cy="0"/>
        </a:xfrm>
      </p:grpSpPr>
      <p:sp>
        <p:nvSpPr>
          <p:cNvPr id="23" name="文本占位符 14"/>
          <p:cNvSpPr txBox="1"/>
          <p:nvPr>
            <p:custDataLst>
              <p:tags r:id="rId2"/>
            </p:custDataLst>
          </p:nvPr>
        </p:nvSpPr>
        <p:spPr>
          <a:xfrm>
            <a:off x="3577725" y="2479636"/>
            <a:ext cx="2211300" cy="1495777"/>
          </a:xfrm>
          <a:prstGeom prst="rect">
            <a:avLst/>
          </a:prstGeom>
          <a:ln>
            <a:solidFill>
              <a:schemeClr val="bg1">
                <a:lumMod val="95000"/>
              </a:schemeClr>
            </a:solidFill>
            <a:prstDash val="sysDash"/>
          </a:ln>
        </p:spPr>
        <p:txBody>
          <a:bodyPr vert="horz" lIns="68580" tIns="34290" rIns="68580" bIns="34290" rtlCol="0" anchor="ctr" anchorCtr="0">
            <a:normAutofit/>
          </a:bodyPr>
          <a:lstStyle>
            <a:defPPr>
              <a:defRPr lang="zh-CN"/>
            </a:defPPr>
            <a:lvl1pPr indent="0" algn="ctr">
              <a:lnSpc>
                <a:spcPct val="90000"/>
              </a:lnSpc>
              <a:spcBef>
                <a:spcPts val="1000"/>
              </a:spcBef>
              <a:buFont typeface="Wingdings" panose="05000000000000000000" pitchFamily="2" charset="2"/>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rPr>
              <a:t>卡特兰数</a:t>
            </a:r>
            <a:endPar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endParaRPr>
          </a:p>
        </p:txBody>
      </p:sp>
      <p:sp>
        <p:nvSpPr>
          <p:cNvPr id="24" name="文本占位符 3"/>
          <p:cNvSpPr txBox="1"/>
          <p:nvPr>
            <p:custDataLst>
              <p:tags r:id="rId3"/>
            </p:custDataLst>
          </p:nvPr>
        </p:nvSpPr>
        <p:spPr>
          <a:xfrm>
            <a:off x="6304050" y="2479636"/>
            <a:ext cx="2211300" cy="1495777"/>
          </a:xfrm>
          <a:prstGeom prst="rect">
            <a:avLst/>
          </a:prstGeom>
          <a:ln>
            <a:solidFill>
              <a:schemeClr val="bg1">
                <a:lumMod val="95000"/>
              </a:schemeClr>
            </a:solidFill>
            <a:prstDash val="sysDash"/>
          </a:ln>
        </p:spPr>
        <p:txBody>
          <a:bodyPr vert="horz" lIns="68580" tIns="34290" rIns="68580" bIns="34290" rtlCol="0" anchor="ctr" anchorCtr="0">
            <a:normAutofit/>
          </a:bodyPr>
          <a:lstStyle>
            <a:defPPr>
              <a:defRPr lang="zh-CN"/>
            </a:defPPr>
            <a:lvl1pPr indent="0" algn="ctr">
              <a:lnSpc>
                <a:spcPct val="90000"/>
              </a:lnSpc>
              <a:spcBef>
                <a:spcPts val="1000"/>
              </a:spcBef>
              <a:buFont typeface="Wingdings" panose="05000000000000000000" pitchFamily="2" charset="2"/>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rPr>
              <a:t>斯特林数</a:t>
            </a:r>
            <a:endPar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endParaRPr>
          </a:p>
        </p:txBody>
      </p:sp>
      <p:sp>
        <p:nvSpPr>
          <p:cNvPr id="25" name="文本占位符 7"/>
          <p:cNvSpPr txBox="1"/>
          <p:nvPr>
            <p:custDataLst>
              <p:tags r:id="rId4"/>
            </p:custDataLst>
          </p:nvPr>
        </p:nvSpPr>
        <p:spPr>
          <a:xfrm>
            <a:off x="851400" y="4477006"/>
            <a:ext cx="2211300" cy="1495777"/>
          </a:xfrm>
          <a:prstGeom prst="rect">
            <a:avLst/>
          </a:prstGeom>
          <a:ln>
            <a:solidFill>
              <a:schemeClr val="bg1">
                <a:lumMod val="95000"/>
              </a:schemeClr>
            </a:solidFill>
            <a:prstDash val="sysDash"/>
          </a:ln>
        </p:spPr>
        <p:txBody>
          <a:bodyPr vert="horz" lIns="68580" tIns="34290" rIns="68580" bIns="3429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a:buFont typeface="Wingdings" panose="05000000000000000000" pitchFamily="2" charset="2"/>
              <a:buNone/>
            </a:pPr>
            <a:r>
              <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rPr>
              <a:t>容斥原理</a:t>
            </a:r>
            <a:endPar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endParaRPr>
          </a:p>
        </p:txBody>
      </p:sp>
      <p:sp>
        <p:nvSpPr>
          <p:cNvPr id="26" name="文本占位符 9"/>
          <p:cNvSpPr txBox="1"/>
          <p:nvPr>
            <p:custDataLst>
              <p:tags r:id="rId5"/>
            </p:custDataLst>
          </p:nvPr>
        </p:nvSpPr>
        <p:spPr>
          <a:xfrm>
            <a:off x="3577725" y="4529878"/>
            <a:ext cx="2211300" cy="1495777"/>
          </a:xfrm>
          <a:prstGeom prst="rect">
            <a:avLst/>
          </a:prstGeom>
          <a:ln>
            <a:solidFill>
              <a:schemeClr val="bg1">
                <a:lumMod val="95000"/>
              </a:schemeClr>
            </a:solidFill>
            <a:prstDash val="sysDash"/>
          </a:ln>
        </p:spPr>
        <p:txBody>
          <a:bodyPr vert="horz" lIns="68580" tIns="34290" rIns="68580" bIns="3429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24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20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a:buFont typeface="Wingdings" panose="05000000000000000000" pitchFamily="2" charset="2"/>
              <a:buNone/>
            </a:pPr>
            <a:r>
              <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rPr>
              <a:t>生成函数</a:t>
            </a:r>
            <a:endPar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endParaRPr>
          </a:p>
        </p:txBody>
      </p:sp>
      <p:sp>
        <p:nvSpPr>
          <p:cNvPr id="27" name="文本占位符 11"/>
          <p:cNvSpPr txBox="1"/>
          <p:nvPr>
            <p:custDataLst>
              <p:tags r:id="rId6"/>
            </p:custDataLst>
          </p:nvPr>
        </p:nvSpPr>
        <p:spPr>
          <a:xfrm>
            <a:off x="6304050" y="4525249"/>
            <a:ext cx="2211300" cy="1495777"/>
          </a:xfrm>
          <a:prstGeom prst="rect">
            <a:avLst/>
          </a:prstGeom>
          <a:ln>
            <a:solidFill>
              <a:schemeClr val="bg1">
                <a:lumMod val="95000"/>
              </a:schemeClr>
            </a:solidFill>
            <a:prstDash val="sysDash"/>
          </a:ln>
        </p:spPr>
        <p:txBody>
          <a:bodyPr vert="horz" lIns="68580" tIns="34290" rIns="68580" bIns="3429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24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20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a:buFont typeface="Wingdings" panose="05000000000000000000" pitchFamily="2" charset="2"/>
              <a:buNone/>
            </a:pPr>
            <a:r>
              <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rPr>
              <a:t>群论相关</a:t>
            </a:r>
            <a:endPar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endParaRPr>
          </a:p>
        </p:txBody>
      </p:sp>
      <p:sp>
        <p:nvSpPr>
          <p:cNvPr id="15" name="对角圆角矩形 14"/>
          <p:cNvSpPr/>
          <p:nvPr>
            <p:custDataLst>
              <p:tags r:id="rId7"/>
            </p:custDataLst>
          </p:nvPr>
        </p:nvSpPr>
        <p:spPr>
          <a:xfrm>
            <a:off x="3251835" y="2205038"/>
            <a:ext cx="496729" cy="496729"/>
          </a:xfrm>
          <a:prstGeom prst="round2DiagRect">
            <a:avLst>
              <a:gd name="adj1" fmla="val 16667"/>
              <a:gd name="adj2" fmla="val 182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10000"/>
              </a:lnSpc>
              <a:spcBef>
                <a:spcPts val="1000"/>
              </a:spcBef>
              <a:buFont typeface="Wingdings" panose="05000000000000000000" pitchFamily="2" charset="2"/>
            </a:pPr>
            <a:r>
              <a:rPr lang="zh-CN" altLang="en-US" sz="2400" dirty="0"/>
              <a:t>2</a:t>
            </a:r>
            <a:endParaRPr lang="zh-CN" altLang="en-US" sz="2400" dirty="0"/>
          </a:p>
        </p:txBody>
      </p:sp>
      <p:sp>
        <p:nvSpPr>
          <p:cNvPr id="16" name="对角圆角矩形 15"/>
          <p:cNvSpPr/>
          <p:nvPr>
            <p:custDataLst>
              <p:tags r:id="rId8"/>
            </p:custDataLst>
          </p:nvPr>
        </p:nvSpPr>
        <p:spPr>
          <a:xfrm>
            <a:off x="579120" y="2217897"/>
            <a:ext cx="496729" cy="496729"/>
          </a:xfrm>
          <a:prstGeom prst="round2DiagRect">
            <a:avLst>
              <a:gd name="adj1" fmla="val 16667"/>
              <a:gd name="adj2" fmla="val 182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1000"/>
              </a:spcBef>
              <a:buFont typeface="Wingdings" panose="05000000000000000000" pitchFamily="2" charset="2"/>
            </a:pPr>
            <a:r>
              <a:rPr lang="zh-CN" altLang="en-US" sz="2400" dirty="0"/>
              <a:t>1</a:t>
            </a:r>
            <a:endParaRPr lang="zh-CN" altLang="en-US" sz="2400" dirty="0"/>
          </a:p>
        </p:txBody>
      </p:sp>
      <p:sp>
        <p:nvSpPr>
          <p:cNvPr id="17" name="对角圆角矩形 16"/>
          <p:cNvSpPr/>
          <p:nvPr>
            <p:custDataLst>
              <p:tags r:id="rId9"/>
            </p:custDataLst>
          </p:nvPr>
        </p:nvSpPr>
        <p:spPr>
          <a:xfrm>
            <a:off x="5948839" y="2221230"/>
            <a:ext cx="496729" cy="496729"/>
          </a:xfrm>
          <a:prstGeom prst="round2DiagRect">
            <a:avLst>
              <a:gd name="adj1" fmla="val 16667"/>
              <a:gd name="adj2" fmla="val 18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10000"/>
              </a:lnSpc>
              <a:spcBef>
                <a:spcPts val="1000"/>
              </a:spcBef>
              <a:buFont typeface="Wingdings" panose="05000000000000000000" pitchFamily="2" charset="2"/>
            </a:pPr>
            <a:r>
              <a:rPr lang="zh-CN" altLang="en-US" sz="2400" dirty="0"/>
              <a:t>3</a:t>
            </a:r>
            <a:endParaRPr lang="zh-CN" altLang="en-US" sz="2400" dirty="0"/>
          </a:p>
        </p:txBody>
      </p:sp>
      <p:sp>
        <p:nvSpPr>
          <p:cNvPr id="18" name="对角圆角矩形 17"/>
          <p:cNvSpPr/>
          <p:nvPr>
            <p:custDataLst>
              <p:tags r:id="rId10"/>
            </p:custDataLst>
          </p:nvPr>
        </p:nvSpPr>
        <p:spPr>
          <a:xfrm>
            <a:off x="3323273" y="4249955"/>
            <a:ext cx="496729" cy="496729"/>
          </a:xfrm>
          <a:prstGeom prst="round2DiagRect">
            <a:avLst>
              <a:gd name="adj1" fmla="val 16667"/>
              <a:gd name="adj2" fmla="val 182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400" dirty="0"/>
              <a:t>5</a:t>
            </a:r>
            <a:endParaRPr lang="en-US" altLang="zh-CN" sz="2400" dirty="0"/>
          </a:p>
        </p:txBody>
      </p:sp>
      <p:sp>
        <p:nvSpPr>
          <p:cNvPr id="19" name="对角圆角矩形 18"/>
          <p:cNvSpPr/>
          <p:nvPr>
            <p:custDataLst>
              <p:tags r:id="rId11"/>
            </p:custDataLst>
          </p:nvPr>
        </p:nvSpPr>
        <p:spPr>
          <a:xfrm>
            <a:off x="650558" y="4262814"/>
            <a:ext cx="496729" cy="496729"/>
          </a:xfrm>
          <a:prstGeom prst="round2DiagRect">
            <a:avLst>
              <a:gd name="adj1" fmla="val 16667"/>
              <a:gd name="adj2" fmla="val 182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400" dirty="0"/>
              <a:t>4</a:t>
            </a:r>
            <a:endParaRPr lang="en-US" altLang="zh-CN" sz="2400" dirty="0"/>
          </a:p>
        </p:txBody>
      </p:sp>
      <p:sp>
        <p:nvSpPr>
          <p:cNvPr id="20" name="对角圆角矩形 19"/>
          <p:cNvSpPr/>
          <p:nvPr>
            <p:custDataLst>
              <p:tags r:id="rId12"/>
            </p:custDataLst>
          </p:nvPr>
        </p:nvSpPr>
        <p:spPr>
          <a:xfrm>
            <a:off x="6020277" y="4266147"/>
            <a:ext cx="496729" cy="496729"/>
          </a:xfrm>
          <a:prstGeom prst="round2DiagRect">
            <a:avLst>
              <a:gd name="adj1" fmla="val 16667"/>
              <a:gd name="adj2" fmla="val 18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400" dirty="0"/>
              <a:t>6</a:t>
            </a:r>
            <a:endParaRPr lang="en-US" altLang="zh-CN" sz="2400" dirty="0"/>
          </a:p>
        </p:txBody>
      </p:sp>
      <p:sp>
        <p:nvSpPr>
          <p:cNvPr id="21" name="标题 1"/>
          <p:cNvSpPr txBox="1"/>
          <p:nvPr>
            <p:custDataLst>
              <p:tags r:id="rId13"/>
            </p:custDataLst>
          </p:nvPr>
        </p:nvSpPr>
        <p:spPr>
          <a:xfrm>
            <a:off x="628650" y="889200"/>
            <a:ext cx="7886700" cy="1126800"/>
          </a:xfrm>
          <a:prstGeom prst="rect">
            <a:avLst/>
          </a:prstGeom>
        </p:spPr>
        <p:txBody>
          <a:bodyPr anchor="ctr" anchorCtr="0">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8000" dirty="0">
                <a:solidFill>
                  <a:schemeClr val="accent1">
                    <a:lumMod val="50000"/>
                  </a:schemeClr>
                </a:solidFill>
                <a:latin typeface="华文行楷" charset="0"/>
                <a:ea typeface="华文行楷" charset="0"/>
              </a:rPr>
              <a:t>目录</a:t>
            </a:r>
            <a:endParaRPr lang="zh-CN" altLang="en-US" sz="8000" dirty="0">
              <a:solidFill>
                <a:schemeClr val="accent1">
                  <a:lumMod val="50000"/>
                </a:schemeClr>
              </a:solidFill>
              <a:latin typeface="华文行楷" charset="0"/>
              <a:ea typeface="华文行楷" charset="0"/>
            </a:endParaRPr>
          </a:p>
        </p:txBody>
      </p:sp>
      <p:sp>
        <p:nvSpPr>
          <p:cNvPr id="28" name="文本占位符 14"/>
          <p:cNvSpPr txBox="1"/>
          <p:nvPr>
            <p:custDataLst>
              <p:tags r:id="rId14"/>
            </p:custDataLst>
          </p:nvPr>
        </p:nvSpPr>
        <p:spPr>
          <a:xfrm>
            <a:off x="851400" y="2479635"/>
            <a:ext cx="2211300" cy="1495777"/>
          </a:xfrm>
          <a:prstGeom prst="rect">
            <a:avLst/>
          </a:prstGeom>
          <a:ln>
            <a:solidFill>
              <a:schemeClr val="bg1">
                <a:lumMod val="95000"/>
              </a:schemeClr>
            </a:solidFill>
            <a:prstDash val="sysDash"/>
          </a:ln>
        </p:spPr>
        <p:txBody>
          <a:bodyPr vert="horz" lIns="68580" tIns="34290" rIns="68580" bIns="34290" rtlCol="0" anchor="ctr" anchorCtr="0">
            <a:normAutofit/>
          </a:bodyPr>
          <a:lstStyle>
            <a:defPPr>
              <a:defRPr lang="zh-CN"/>
            </a:defPPr>
            <a:lvl1pPr indent="0" algn="ctr">
              <a:lnSpc>
                <a:spcPct val="90000"/>
              </a:lnSpc>
              <a:spcBef>
                <a:spcPts val="1000"/>
              </a:spcBef>
              <a:buFont typeface="Wingdings" panose="05000000000000000000" pitchFamily="2" charset="2"/>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rPr>
              <a:t>排列组合</a:t>
            </a:r>
            <a:endParaRPr lang="zh-CN" altLang="en-US" sz="4000" dirty="0">
              <a:gradFill>
                <a:gsLst>
                  <a:gs pos="0">
                    <a:srgbClr val="007BD3"/>
                  </a:gs>
                  <a:gs pos="100000">
                    <a:srgbClr val="034373"/>
                  </a:gs>
                </a:gsLst>
                <a:lin ang="5400000" scaled="0"/>
              </a:gradFill>
              <a:latin typeface="微软雅黑" panose="020B0503020204020204" charset="-122"/>
              <a:ea typeface="微软雅黑" panose="020B0503020204020204" charset="-122"/>
            </a:endParaRPr>
          </a:p>
        </p:txBody>
      </p:sp>
      <p:sp>
        <p:nvSpPr>
          <p:cNvPr id="2" name="日期占位符 1"/>
          <p:cNvSpPr>
            <a:spLocks noGrp="1"/>
          </p:cNvSpPr>
          <p:nvPr>
            <p:ph type="dt" sz="half" idx="10"/>
          </p:nvPr>
        </p:nvSpPr>
        <p:spPr/>
        <p:txBody>
          <a:bodyPr/>
          <a:lstStyle/>
          <a:p>
            <a:fld id="{5FE92AB1-BB4F-43F2-970E-1872169FFF7F}" type="datetime1">
              <a:rPr lang="zh-CN" altLang="en-US" smtClean="0"/>
            </a:fld>
            <a:endParaRPr lang="zh-CN" altLang="en-US"/>
          </a:p>
        </p:txBody>
      </p:sp>
      <p:sp>
        <p:nvSpPr>
          <p:cNvPr id="3" name="灯片编号占位符 2"/>
          <p:cNvSpPr>
            <a:spLocks noGrp="1"/>
          </p:cNvSpPr>
          <p:nvPr>
            <p:ph type="sldNum" sz="quarter" idx="12"/>
          </p:nvPr>
        </p:nvSpPr>
        <p:spPr/>
        <p:txBody>
          <a:bodyPr/>
          <a:lstStyle/>
          <a:p>
            <a:fld id="{EEF69B77-C9D5-4518-8E9E-662D7D4F3749}" type="slidenum">
              <a:rPr lang="zh-CN" altLang="en-US" smtClean="0"/>
            </a:fld>
            <a:endParaRPr lang="zh-CN" altLang="en-US"/>
          </a:p>
        </p:txBody>
      </p:sp>
    </p:spTree>
    <p:custDataLst>
      <p:tags r:id="rId1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nary>
                      <m:naryPr>
                        <m:chr m:val="∑"/>
                        <m:limLoc m:val="undOvr"/>
                        <m:grow m:val="on"/>
                        <m:ctrlPr>
                          <a:rPr lang="zh-CN" altLang="en-US" sz="3200" i="1" smtClean="0">
                            <a:gradFill>
                              <a:gsLst>
                                <a:gs pos="0">
                                  <a:srgbClr val="012D86"/>
                                </a:gs>
                                <a:gs pos="100000">
                                  <a:srgbClr val="0E2557"/>
                                </a:gs>
                              </a:gsLst>
                              <a:lin ang="0" scaled="0"/>
                            </a:gradFill>
                            <a:latin typeface="Cambria Math" panose="02040503050406030204" pitchFamily="18" charset="0"/>
                          </a:rPr>
                        </m:ctrlPr>
                      </m:naryPr>
                      <m:sub>
                        <m:r>
                          <a:rPr lang="zh-CN" altLang="en-US" sz="3200" i="1" smtClean="0">
                            <a:gradFill>
                              <a:gsLst>
                                <a:gs pos="0">
                                  <a:srgbClr val="012D86"/>
                                </a:gs>
                                <a:gs pos="100000">
                                  <a:srgbClr val="0E2557"/>
                                </a:gs>
                              </a:gsLst>
                              <a:lin ang="0" scaled="0"/>
                            </a:gradFill>
                            <a:latin typeface="Cambria Math" panose="02040503050406030204" pitchFamily="18" charset="0"/>
                          </a:rPr>
                          <m:t>𝑖</m:t>
                        </m:r>
                        <m:r>
                          <a:rPr lang="zh-CN" altLang="en-US" sz="3200" i="1" smtClean="0">
                            <a:gradFill>
                              <a:gsLst>
                                <a:gs pos="0">
                                  <a:srgbClr val="012D86"/>
                                </a:gs>
                                <a:gs pos="100000">
                                  <a:srgbClr val="0E2557"/>
                                </a:gs>
                              </a:gsLst>
                              <a:lin ang="0" scaled="0"/>
                            </a:gradFill>
                            <a:latin typeface="Cambria Math" panose="02040503050406030204" pitchFamily="18" charset="0"/>
                          </a:rPr>
                          <m:t>=0</m:t>
                        </m:r>
                      </m:sub>
                      <m:sup>
                        <m:r>
                          <a:rPr lang="zh-CN" altLang="en-US" sz="3200" i="1" smtClean="0">
                            <a:gradFill>
                              <a:gsLst>
                                <a:gs pos="0">
                                  <a:srgbClr val="012D86"/>
                                </a:gs>
                                <a:gs pos="100000">
                                  <a:srgbClr val="0E2557"/>
                                </a:gs>
                              </a:gsLst>
                              <a:lin ang="0" scaled="0"/>
                            </a:gradFill>
                            <a:latin typeface="Cambria Math" panose="02040503050406030204" pitchFamily="18" charset="0"/>
                          </a:rPr>
                          <m:t>𝑛</m:t>
                        </m:r>
                      </m:sup>
                      <m:e>
                        <m:sSup>
                          <m:sSupPr>
                            <m:ctrlPr>
                              <a:rPr lang="zh-CN" altLang="en-US" sz="3200" i="1" smtClean="0">
                                <a:gradFill>
                                  <a:gsLst>
                                    <a:gs pos="0">
                                      <a:srgbClr val="012D86"/>
                                    </a:gs>
                                    <a:gs pos="100000">
                                      <a:srgbClr val="0E2557"/>
                                    </a:gs>
                                  </a:gsLst>
                                  <a:lin ang="0" scaled="0"/>
                                </a:gradFill>
                                <a:latin typeface="Cambria Math" panose="02040503050406030204" pitchFamily="18" charset="0"/>
                              </a:rPr>
                            </m:ctrlPr>
                          </m:sSupPr>
                          <m:e>
                            <m:d>
                              <m:dPr>
                                <m:ctrlPr>
                                  <a:rPr lang="zh-CN" altLang="en-US" sz="3200" i="1" smtClean="0">
                                    <a:gradFill>
                                      <a:gsLst>
                                        <a:gs pos="0">
                                          <a:srgbClr val="012D86"/>
                                        </a:gs>
                                        <a:gs pos="100000">
                                          <a:srgbClr val="0E2557"/>
                                        </a:gs>
                                      </a:gsLst>
                                      <a:lin ang="0" scaled="0"/>
                                    </a:gradFill>
                                    <a:latin typeface="Cambria Math" panose="02040503050406030204" pitchFamily="18" charset="0"/>
                                  </a:rPr>
                                </m:ctrlPr>
                              </m:dPr>
                              <m:e>
                                <m:r>
                                  <a:rPr lang="zh-CN" altLang="en-US" sz="3200" i="1" smtClean="0">
                                    <a:gradFill>
                                      <a:gsLst>
                                        <a:gs pos="0">
                                          <a:srgbClr val="012D86"/>
                                        </a:gs>
                                        <a:gs pos="100000">
                                          <a:srgbClr val="0E2557"/>
                                        </a:gs>
                                      </a:gsLst>
                                      <a:lin ang="0" scaled="0"/>
                                    </a:gradFill>
                                    <a:latin typeface="Cambria Math" panose="02040503050406030204" pitchFamily="18" charset="0"/>
                                  </a:rPr>
                                  <m:t>−1</m:t>
                                </m:r>
                              </m:e>
                            </m:d>
                          </m:e>
                          <m:sup>
                            <m:r>
                              <a:rPr lang="zh-CN" altLang="en-US" sz="3200" i="1" smtClean="0">
                                <a:gradFill>
                                  <a:gsLst>
                                    <a:gs pos="0">
                                      <a:srgbClr val="012D86"/>
                                    </a:gs>
                                    <a:gs pos="100000">
                                      <a:srgbClr val="0E2557"/>
                                    </a:gs>
                                  </a:gsLst>
                                  <a:lin ang="0" scaled="0"/>
                                </a:gradFill>
                                <a:latin typeface="Cambria Math" panose="02040503050406030204" pitchFamily="18" charset="0"/>
                              </a:rPr>
                              <m:t>𝑖</m:t>
                            </m:r>
                          </m:sup>
                        </m:sSup>
                        <m:sSubSup>
                          <m:sSubSupPr>
                            <m:ctrlPr>
                              <a:rPr lang="zh-CN" altLang="en-US" sz="3200" i="1" smtClean="0">
                                <a:gradFill>
                                  <a:gsLst>
                                    <a:gs pos="0">
                                      <a:srgbClr val="012D86"/>
                                    </a:gs>
                                    <a:gs pos="100000">
                                      <a:srgbClr val="0E2557"/>
                                    </a:gs>
                                  </a:gsLst>
                                  <a:lin ang="0" scaled="0"/>
                                </a:gradFill>
                                <a:latin typeface="Cambria Math" panose="02040503050406030204" pitchFamily="18" charset="0"/>
                              </a:rPr>
                            </m:ctrlPr>
                          </m:sSubSupPr>
                          <m:e>
                            <m:r>
                              <a:rPr lang="zh-CN" altLang="en-US" sz="3200" i="1" smtClean="0">
                                <a:gradFill>
                                  <a:gsLst>
                                    <a:gs pos="0">
                                      <a:srgbClr val="012D86"/>
                                    </a:gs>
                                    <a:gs pos="100000">
                                      <a:srgbClr val="0E2557"/>
                                    </a:gs>
                                  </a:gsLst>
                                  <a:lin ang="0" scaled="0"/>
                                </a:gradFill>
                                <a:latin typeface="Cambria Math" panose="02040503050406030204" pitchFamily="18" charset="0"/>
                              </a:rPr>
                              <m:t>𝐶</m:t>
                            </m:r>
                          </m:e>
                          <m:sub>
                            <m:r>
                              <a:rPr lang="zh-CN" altLang="en-US" sz="3200" i="1" smtClean="0">
                                <a:gradFill>
                                  <a:gsLst>
                                    <a:gs pos="0">
                                      <a:srgbClr val="012D86"/>
                                    </a:gs>
                                    <a:gs pos="100000">
                                      <a:srgbClr val="0E2557"/>
                                    </a:gs>
                                  </a:gsLst>
                                  <a:lin ang="0" scaled="0"/>
                                </a:gradFill>
                                <a:latin typeface="Cambria Math" panose="02040503050406030204" pitchFamily="18" charset="0"/>
                              </a:rPr>
                              <m:t>𝑛</m:t>
                            </m:r>
                          </m:sub>
                          <m:sup>
                            <m:r>
                              <a:rPr lang="zh-CN" altLang="en-US" sz="3200" i="1" smtClean="0">
                                <a:gradFill>
                                  <a:gsLst>
                                    <a:gs pos="0">
                                      <a:srgbClr val="012D86"/>
                                    </a:gs>
                                    <a:gs pos="100000">
                                      <a:srgbClr val="0E2557"/>
                                    </a:gs>
                                  </a:gsLst>
                                  <a:lin ang="0" scaled="0"/>
                                </a:gradFill>
                                <a:latin typeface="Cambria Math" panose="02040503050406030204" pitchFamily="18" charset="0"/>
                              </a:rPr>
                              <m:t>𝑖</m:t>
                            </m:r>
                          </m:sup>
                        </m:sSubSup>
                      </m:e>
                    </m:nary>
                    <m:r>
                      <a:rPr lang="en-US" altLang="zh-CN" sz="3200" b="0" i="1" smtClean="0">
                        <a:gradFill>
                          <a:gsLst>
                            <a:gs pos="0">
                              <a:srgbClr val="012D86"/>
                            </a:gs>
                            <a:gs pos="100000">
                              <a:srgbClr val="0E2557"/>
                            </a:gs>
                          </a:gsLst>
                          <a:lin ang="0" scaled="0"/>
                        </a:gradFill>
                        <a:latin typeface="Cambria Math" panose="02040503050406030204" pitchFamily="18" charset="0"/>
                      </a:rPr>
                      <m:t>=0</m:t>
                    </m:r>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nary>
                      <m:naryPr>
                        <m:chr m:val="∑"/>
                        <m:limLoc m:val="undOvr"/>
                        <m:grow m:val="on"/>
                        <m:ctrlPr>
                          <a:rPr lang="zh-CN" altLang="en-US" sz="3200" i="1" smtClean="0">
                            <a:gradFill>
                              <a:gsLst>
                                <a:gs pos="0">
                                  <a:srgbClr val="012D86"/>
                                </a:gs>
                                <a:gs pos="100000">
                                  <a:srgbClr val="0E2557"/>
                                </a:gs>
                              </a:gsLst>
                              <a:lin ang="0" scaled="0"/>
                            </a:gradFill>
                            <a:latin typeface="Cambria Math" panose="02040503050406030204" pitchFamily="18" charset="0"/>
                          </a:rPr>
                        </m:ctrlPr>
                      </m:naryPr>
                      <m:sub>
                        <m:r>
                          <a:rPr lang="zh-CN" altLang="en-US" sz="3200" i="1" smtClean="0">
                            <a:gradFill>
                              <a:gsLst>
                                <a:gs pos="0">
                                  <a:srgbClr val="012D86"/>
                                </a:gs>
                                <a:gs pos="100000">
                                  <a:srgbClr val="0E2557"/>
                                </a:gs>
                              </a:gsLst>
                              <a:lin ang="0" scaled="0"/>
                            </a:gradFill>
                            <a:latin typeface="Cambria Math" panose="02040503050406030204" pitchFamily="18" charset="0"/>
                          </a:rPr>
                          <m:t>𝑖</m:t>
                        </m:r>
                        <m:r>
                          <a:rPr lang="zh-CN" altLang="en-US" sz="3200" i="1" smtClean="0">
                            <a:gradFill>
                              <a:gsLst>
                                <a:gs pos="0">
                                  <a:srgbClr val="012D86"/>
                                </a:gs>
                                <a:gs pos="100000">
                                  <a:srgbClr val="0E2557"/>
                                </a:gs>
                              </a:gsLst>
                              <a:lin ang="0" scaled="0"/>
                            </a:gradFill>
                            <a:latin typeface="Cambria Math" panose="02040503050406030204" pitchFamily="18" charset="0"/>
                          </a:rPr>
                          <m:t>=</m:t>
                        </m:r>
                        <m:r>
                          <a:rPr lang="zh-CN" altLang="en-US" sz="3200" i="1" smtClean="0">
                            <a:gradFill>
                              <a:gsLst>
                                <a:gs pos="0">
                                  <a:srgbClr val="012D86"/>
                                </a:gs>
                                <a:gs pos="100000">
                                  <a:srgbClr val="0E2557"/>
                                </a:gs>
                              </a:gsLst>
                              <a:lin ang="0" scaled="0"/>
                            </a:gradFill>
                            <a:latin typeface="Cambria Math" panose="02040503050406030204" pitchFamily="18" charset="0"/>
                          </a:rPr>
                          <m:t>𝑚</m:t>
                        </m:r>
                      </m:sub>
                      <m:sup>
                        <m:r>
                          <a:rPr lang="zh-CN" altLang="en-US" sz="3200" i="1" smtClean="0">
                            <a:gradFill>
                              <a:gsLst>
                                <a:gs pos="0">
                                  <a:srgbClr val="012D86"/>
                                </a:gs>
                                <a:gs pos="100000">
                                  <a:srgbClr val="0E2557"/>
                                </a:gs>
                              </a:gsLst>
                              <a:lin ang="0" scaled="0"/>
                            </a:gradFill>
                            <a:latin typeface="Cambria Math" panose="02040503050406030204" pitchFamily="18" charset="0"/>
                          </a:rPr>
                          <m:t>𝑛</m:t>
                        </m:r>
                      </m:sup>
                      <m:e>
                        <m:sSubSup>
                          <m:sSubSupPr>
                            <m:ctrlPr>
                              <a:rPr lang="zh-CN" altLang="en-US" sz="3200" i="1" smtClean="0">
                                <a:gradFill>
                                  <a:gsLst>
                                    <a:gs pos="0">
                                      <a:srgbClr val="012D86"/>
                                    </a:gs>
                                    <a:gs pos="100000">
                                      <a:srgbClr val="0E2557"/>
                                    </a:gs>
                                  </a:gsLst>
                                  <a:lin ang="0" scaled="0"/>
                                </a:gradFill>
                                <a:latin typeface="Cambria Math" panose="02040503050406030204" pitchFamily="18" charset="0"/>
                              </a:rPr>
                            </m:ctrlPr>
                          </m:sSubSupPr>
                          <m:e>
                            <m:r>
                              <a:rPr lang="zh-CN" altLang="en-US" sz="3200" i="1" smtClean="0">
                                <a:gradFill>
                                  <a:gsLst>
                                    <a:gs pos="0">
                                      <a:srgbClr val="012D86"/>
                                    </a:gs>
                                    <a:gs pos="100000">
                                      <a:srgbClr val="0E2557"/>
                                    </a:gs>
                                  </a:gsLst>
                                  <a:lin ang="0" scaled="0"/>
                                </a:gradFill>
                                <a:latin typeface="Cambria Math" panose="02040503050406030204" pitchFamily="18" charset="0"/>
                              </a:rPr>
                              <m:t>𝐶</m:t>
                            </m:r>
                          </m:e>
                          <m:sub>
                            <m:r>
                              <a:rPr lang="zh-CN" altLang="en-US" sz="3200" i="1" smtClean="0">
                                <a:gradFill>
                                  <a:gsLst>
                                    <a:gs pos="0">
                                      <a:srgbClr val="012D86"/>
                                    </a:gs>
                                    <a:gs pos="100000">
                                      <a:srgbClr val="0E2557"/>
                                    </a:gs>
                                  </a:gsLst>
                                  <a:lin ang="0" scaled="0"/>
                                </a:gradFill>
                                <a:latin typeface="Cambria Math" panose="02040503050406030204" pitchFamily="18" charset="0"/>
                              </a:rPr>
                              <m:t>𝑖</m:t>
                            </m:r>
                          </m:sub>
                          <m:sup>
                            <m:r>
                              <a:rPr lang="zh-CN" altLang="en-US" sz="3200" i="1" smtClean="0">
                                <a:gradFill>
                                  <a:gsLst>
                                    <a:gs pos="0">
                                      <a:srgbClr val="012D86"/>
                                    </a:gs>
                                    <a:gs pos="100000">
                                      <a:srgbClr val="0E2557"/>
                                    </a:gs>
                                  </a:gsLst>
                                  <a:lin ang="0" scaled="0"/>
                                </a:gradFill>
                                <a:latin typeface="Cambria Math" panose="02040503050406030204" pitchFamily="18" charset="0"/>
                              </a:rPr>
                              <m:t>𝑚</m:t>
                            </m:r>
                          </m:sup>
                        </m:sSubSup>
                      </m:e>
                    </m:nary>
                    <m:r>
                      <a:rPr lang="en-US" altLang="zh-CN" sz="3200" b="0" i="1" smtClean="0">
                        <a:gradFill>
                          <a:gsLst>
                            <a:gs pos="0">
                              <a:srgbClr val="012D86"/>
                            </a:gs>
                            <a:gs pos="100000">
                              <a:srgbClr val="0E2557"/>
                            </a:gs>
                          </a:gsLst>
                          <a:lin ang="0" scaled="0"/>
                        </a:gradFill>
                        <a:latin typeface="Cambria Math" panose="02040503050406030204" pitchFamily="18" charset="0"/>
                      </a:rPr>
                      <m:t>=</m:t>
                    </m:r>
                    <m:sSubSup>
                      <m:sSubSupPr>
                        <m:ctrlPr>
                          <a:rPr lang="zh-CN" altLang="en-US" sz="3200" i="1" dirty="0" smtClean="0">
                            <a:gradFill>
                              <a:gsLst>
                                <a:gs pos="0">
                                  <a:srgbClr val="012D86"/>
                                </a:gs>
                                <a:gs pos="100000">
                                  <a:srgbClr val="0E2557"/>
                                </a:gs>
                              </a:gsLst>
                              <a:lin ang="0" scaled="0"/>
                            </a:gradFill>
                            <a:latin typeface="Cambria Math" panose="02040503050406030204" pitchFamily="18" charset="0"/>
                          </a:rPr>
                        </m:ctrlPr>
                      </m:sSubSupPr>
                      <m:e>
                        <m:r>
                          <a:rPr lang="zh-CN" altLang="en-US" sz="3200" i="1" dirty="0">
                            <a:gradFill>
                              <a:gsLst>
                                <a:gs pos="0">
                                  <a:srgbClr val="012D86"/>
                                </a:gs>
                                <a:gs pos="100000">
                                  <a:srgbClr val="0E2557"/>
                                </a:gs>
                              </a:gsLst>
                              <a:lin ang="0" scaled="0"/>
                            </a:gradFill>
                            <a:latin typeface="Cambria Math" panose="02040503050406030204" pitchFamily="18" charset="0"/>
                          </a:rPr>
                          <m:t>𝐶</m:t>
                        </m:r>
                      </m:e>
                      <m:sub>
                        <m:r>
                          <a:rPr lang="zh-CN" altLang="en-US" sz="3200" i="1" dirty="0">
                            <a:gradFill>
                              <a:gsLst>
                                <a:gs pos="0">
                                  <a:srgbClr val="012D86"/>
                                </a:gs>
                                <a:gs pos="100000">
                                  <a:srgbClr val="0E2557"/>
                                </a:gs>
                              </a:gsLst>
                              <a:lin ang="0" scaled="0"/>
                            </a:gradFill>
                            <a:latin typeface="Cambria Math" panose="02040503050406030204" pitchFamily="18" charset="0"/>
                          </a:rPr>
                          <m:t>𝑛</m:t>
                        </m:r>
                        <m:r>
                          <a:rPr lang="zh-CN" altLang="en-US" sz="3200" i="1" dirty="0">
                            <a:gradFill>
                              <a:gsLst>
                                <a:gs pos="0">
                                  <a:srgbClr val="012D86"/>
                                </a:gs>
                                <a:gs pos="100000">
                                  <a:srgbClr val="0E2557"/>
                                </a:gs>
                              </a:gsLst>
                              <a:lin ang="0" scaled="0"/>
                            </a:gradFill>
                            <a:latin typeface="Cambria Math" panose="02040503050406030204" pitchFamily="18" charset="0"/>
                          </a:rPr>
                          <m:t>+1</m:t>
                        </m:r>
                      </m:sub>
                      <m:sup>
                        <m:r>
                          <a:rPr lang="zh-CN" altLang="en-US" sz="3200" i="1" dirty="0">
                            <a:gradFill>
                              <a:gsLst>
                                <a:gs pos="0">
                                  <a:srgbClr val="012D86"/>
                                </a:gs>
                                <a:gs pos="100000">
                                  <a:srgbClr val="0E2557"/>
                                </a:gs>
                              </a:gsLst>
                              <a:lin ang="0" scaled="0"/>
                            </a:gradFill>
                            <a:latin typeface="Cambria Math" panose="02040503050406030204" pitchFamily="18" charset="0"/>
                          </a:rPr>
                          <m:t>𝑚</m:t>
                        </m:r>
                        <m:r>
                          <a:rPr lang="zh-CN" altLang="en-US" sz="3200" i="1" dirty="0">
                            <a:gradFill>
                              <a:gsLst>
                                <a:gs pos="0">
                                  <a:srgbClr val="012D86"/>
                                </a:gs>
                                <a:gs pos="100000">
                                  <a:srgbClr val="0E2557"/>
                                </a:gs>
                              </a:gsLst>
                              <a:lin ang="0" scaled="0"/>
                            </a:gradFill>
                            <a:latin typeface="Cambria Math" panose="02040503050406030204" pitchFamily="18" charset="0"/>
                          </a:rPr>
                          <m:t>+1</m:t>
                        </m:r>
                      </m:sup>
                    </m:sSubSup>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nary>
                      <m:naryPr>
                        <m:chr m:val="∑"/>
                        <m:limLoc m:val="undOvr"/>
                        <m:grow m:val="on"/>
                        <m:ctrlPr>
                          <a:rPr lang="zh-CN" altLang="en-US" sz="3200" i="1" smtClean="0">
                            <a:gradFill>
                              <a:gsLst>
                                <a:gs pos="0">
                                  <a:srgbClr val="012D86"/>
                                </a:gs>
                                <a:gs pos="100000">
                                  <a:srgbClr val="0E2557"/>
                                </a:gs>
                              </a:gsLst>
                              <a:lin ang="0" scaled="0"/>
                            </a:gradFill>
                            <a:latin typeface="Cambria Math" panose="02040503050406030204" pitchFamily="18" charset="0"/>
                          </a:rPr>
                        </m:ctrlPr>
                      </m:naryPr>
                      <m:sub>
                        <m:r>
                          <a:rPr lang="zh-CN" altLang="en-US" sz="3200" i="1" smtClean="0">
                            <a:gradFill>
                              <a:gsLst>
                                <a:gs pos="0">
                                  <a:srgbClr val="012D86"/>
                                </a:gs>
                                <a:gs pos="100000">
                                  <a:srgbClr val="0E2557"/>
                                </a:gs>
                              </a:gsLst>
                              <a:lin ang="0" scaled="0"/>
                            </a:gradFill>
                            <a:latin typeface="Cambria Math" panose="02040503050406030204" pitchFamily="18" charset="0"/>
                          </a:rPr>
                          <m:t>𝑖</m:t>
                        </m:r>
                        <m:r>
                          <a:rPr lang="zh-CN" altLang="en-US" sz="3200" i="1" smtClean="0">
                            <a:gradFill>
                              <a:gsLst>
                                <a:gs pos="0">
                                  <a:srgbClr val="012D86"/>
                                </a:gs>
                                <a:gs pos="100000">
                                  <a:srgbClr val="0E2557"/>
                                </a:gs>
                              </a:gsLst>
                              <a:lin ang="0" scaled="0"/>
                            </a:gradFill>
                            <a:latin typeface="Cambria Math" panose="02040503050406030204" pitchFamily="18" charset="0"/>
                          </a:rPr>
                          <m:t>=</m:t>
                        </m:r>
                        <m:r>
                          <a:rPr lang="zh-CN" altLang="en-US" sz="3200" i="1" smtClean="0">
                            <a:gradFill>
                              <a:gsLst>
                                <a:gs pos="0">
                                  <a:srgbClr val="012D86"/>
                                </a:gs>
                                <a:gs pos="100000">
                                  <a:srgbClr val="0E2557"/>
                                </a:gs>
                              </a:gsLst>
                              <a:lin ang="0" scaled="0"/>
                            </a:gradFill>
                            <a:latin typeface="Cambria Math" panose="02040503050406030204" pitchFamily="18" charset="0"/>
                          </a:rPr>
                          <m:t>𝑛</m:t>
                        </m:r>
                      </m:sub>
                      <m:sup>
                        <m:r>
                          <a:rPr lang="zh-CN" altLang="en-US" sz="3200" i="1" smtClean="0">
                            <a:gradFill>
                              <a:gsLst>
                                <a:gs pos="0">
                                  <a:srgbClr val="012D86"/>
                                </a:gs>
                                <a:gs pos="100000">
                                  <a:srgbClr val="0E2557"/>
                                </a:gs>
                              </a:gsLst>
                              <a:lin ang="0" scaled="0"/>
                            </a:gradFill>
                            <a:latin typeface="Cambria Math" panose="02040503050406030204" pitchFamily="18" charset="0"/>
                          </a:rPr>
                          <m:t>𝑛</m:t>
                        </m:r>
                        <m:r>
                          <a:rPr lang="zh-CN" altLang="en-US" sz="3200" i="1" smtClean="0">
                            <a:gradFill>
                              <a:gsLst>
                                <a:gs pos="0">
                                  <a:srgbClr val="012D86"/>
                                </a:gs>
                                <a:gs pos="100000">
                                  <a:srgbClr val="0E2557"/>
                                </a:gs>
                              </a:gsLst>
                              <a:lin ang="0" scaled="0"/>
                            </a:gradFill>
                            <a:latin typeface="Cambria Math" panose="02040503050406030204" pitchFamily="18" charset="0"/>
                          </a:rPr>
                          <m:t>+</m:t>
                        </m:r>
                        <m:r>
                          <a:rPr lang="zh-CN" altLang="en-US" sz="3200" i="1" smtClean="0">
                            <a:gradFill>
                              <a:gsLst>
                                <a:gs pos="0">
                                  <a:srgbClr val="012D86"/>
                                </a:gs>
                                <a:gs pos="100000">
                                  <a:srgbClr val="0E2557"/>
                                </a:gs>
                              </a:gsLst>
                              <a:lin ang="0" scaled="0"/>
                            </a:gradFill>
                            <a:latin typeface="Cambria Math" panose="02040503050406030204" pitchFamily="18" charset="0"/>
                          </a:rPr>
                          <m:t>𝑚</m:t>
                        </m:r>
                      </m:sup>
                      <m:e>
                        <m:sSubSup>
                          <m:sSubSupPr>
                            <m:ctrlPr>
                              <a:rPr lang="zh-CN" altLang="en-US" sz="3200" i="1" smtClean="0">
                                <a:gradFill>
                                  <a:gsLst>
                                    <a:gs pos="0">
                                      <a:srgbClr val="012D86"/>
                                    </a:gs>
                                    <a:gs pos="100000">
                                      <a:srgbClr val="0E2557"/>
                                    </a:gs>
                                  </a:gsLst>
                                  <a:lin ang="0" scaled="0"/>
                                </a:gradFill>
                                <a:latin typeface="Cambria Math" panose="02040503050406030204" pitchFamily="18" charset="0"/>
                              </a:rPr>
                            </m:ctrlPr>
                          </m:sSubSupPr>
                          <m:e>
                            <m:r>
                              <a:rPr lang="zh-CN" altLang="en-US" sz="3200" i="1" smtClean="0">
                                <a:gradFill>
                                  <a:gsLst>
                                    <a:gs pos="0">
                                      <a:srgbClr val="012D86"/>
                                    </a:gs>
                                    <a:gs pos="100000">
                                      <a:srgbClr val="0E2557"/>
                                    </a:gs>
                                  </a:gsLst>
                                  <a:lin ang="0" scaled="0"/>
                                </a:gradFill>
                                <a:latin typeface="Cambria Math" panose="02040503050406030204" pitchFamily="18" charset="0"/>
                              </a:rPr>
                              <m:t>𝐶</m:t>
                            </m:r>
                          </m:e>
                          <m:sub>
                            <m:r>
                              <a:rPr lang="zh-CN" altLang="en-US" sz="3200" i="1" smtClean="0">
                                <a:gradFill>
                                  <a:gsLst>
                                    <a:gs pos="0">
                                      <a:srgbClr val="012D86"/>
                                    </a:gs>
                                    <a:gs pos="100000">
                                      <a:srgbClr val="0E2557"/>
                                    </a:gs>
                                  </a:gsLst>
                                  <a:lin ang="0" scaled="0"/>
                                </a:gradFill>
                                <a:latin typeface="Cambria Math" panose="02040503050406030204" pitchFamily="18" charset="0"/>
                              </a:rPr>
                              <m:t>𝑖</m:t>
                            </m:r>
                          </m:sub>
                          <m:sup>
                            <m:r>
                              <a:rPr lang="zh-CN" altLang="en-US" sz="3200" i="1" smtClean="0">
                                <a:gradFill>
                                  <a:gsLst>
                                    <a:gs pos="0">
                                      <a:srgbClr val="012D86"/>
                                    </a:gs>
                                    <a:gs pos="100000">
                                      <a:srgbClr val="0E2557"/>
                                    </a:gs>
                                  </a:gsLst>
                                  <a:lin ang="0" scaled="0"/>
                                </a:gradFill>
                                <a:latin typeface="Cambria Math" panose="02040503050406030204" pitchFamily="18" charset="0"/>
                              </a:rPr>
                              <m:t>𝑘</m:t>
                            </m:r>
                          </m:sup>
                        </m:sSubSup>
                      </m:e>
                    </m:nary>
                    <m:r>
                      <a:rPr lang="en-US" altLang="zh-CN" sz="3200" b="0" i="1" smtClean="0">
                        <a:gradFill>
                          <a:gsLst>
                            <a:gs pos="0">
                              <a:srgbClr val="012D86"/>
                            </a:gs>
                            <a:gs pos="100000">
                              <a:srgbClr val="0E2557"/>
                            </a:gs>
                          </a:gsLst>
                          <a:lin ang="0" scaled="0"/>
                        </a:gradFill>
                        <a:latin typeface="Cambria Math" panose="02040503050406030204" pitchFamily="18" charset="0"/>
                      </a:rPr>
                      <m:t>=</m:t>
                    </m:r>
                    <m:sSubSup>
                      <m:sSubSupPr>
                        <m:ctrlPr>
                          <a:rPr lang="zh-CN" altLang="en-US" sz="3200" i="1" dirty="0" smtClean="0">
                            <a:gradFill>
                              <a:gsLst>
                                <a:gs pos="0">
                                  <a:srgbClr val="012D86"/>
                                </a:gs>
                                <a:gs pos="100000">
                                  <a:srgbClr val="0E2557"/>
                                </a:gs>
                              </a:gsLst>
                              <a:lin ang="0" scaled="0"/>
                            </a:gradFill>
                            <a:latin typeface="Cambria Math" panose="02040503050406030204" pitchFamily="18" charset="0"/>
                          </a:rPr>
                        </m:ctrlPr>
                      </m:sSubSupPr>
                      <m:e>
                        <m:r>
                          <a:rPr lang="zh-CN" altLang="en-US" sz="3200" i="1" dirty="0">
                            <a:gradFill>
                              <a:gsLst>
                                <a:gs pos="0">
                                  <a:srgbClr val="012D86"/>
                                </a:gs>
                                <a:gs pos="100000">
                                  <a:srgbClr val="0E2557"/>
                                </a:gs>
                              </a:gsLst>
                              <a:lin ang="0" scaled="0"/>
                            </a:gradFill>
                            <a:latin typeface="Cambria Math" panose="02040503050406030204" pitchFamily="18" charset="0"/>
                          </a:rPr>
                          <m:t>𝐶</m:t>
                        </m:r>
                      </m:e>
                      <m:sub>
                        <m:r>
                          <a:rPr lang="zh-CN" altLang="en-US" sz="3200" i="1" dirty="0">
                            <a:gradFill>
                              <a:gsLst>
                                <a:gs pos="0">
                                  <a:srgbClr val="012D86"/>
                                </a:gs>
                                <a:gs pos="100000">
                                  <a:srgbClr val="0E2557"/>
                                </a:gs>
                              </a:gsLst>
                              <a:lin ang="0" scaled="0"/>
                            </a:gradFill>
                            <a:latin typeface="Cambria Math" panose="02040503050406030204" pitchFamily="18" charset="0"/>
                          </a:rPr>
                          <m:t>𝑛</m:t>
                        </m:r>
                        <m:r>
                          <a:rPr lang="zh-CN" altLang="en-US" sz="3200" i="1" dirty="0">
                            <a:gradFill>
                              <a:gsLst>
                                <a:gs pos="0">
                                  <a:srgbClr val="012D86"/>
                                </a:gs>
                                <a:gs pos="100000">
                                  <a:srgbClr val="0E2557"/>
                                </a:gs>
                              </a:gsLst>
                              <a:lin ang="0" scaled="0"/>
                            </a:gradFill>
                            <a:latin typeface="Cambria Math" panose="02040503050406030204" pitchFamily="18" charset="0"/>
                          </a:rPr>
                          <m:t>+</m:t>
                        </m:r>
                        <m:r>
                          <a:rPr lang="zh-CN" altLang="en-US" sz="3200" i="1" dirty="0">
                            <a:gradFill>
                              <a:gsLst>
                                <a:gs pos="0">
                                  <a:srgbClr val="012D86"/>
                                </a:gs>
                                <a:gs pos="100000">
                                  <a:srgbClr val="0E2557"/>
                                </a:gs>
                              </a:gsLst>
                              <a:lin ang="0" scaled="0"/>
                            </a:gradFill>
                            <a:latin typeface="Cambria Math" panose="02040503050406030204" pitchFamily="18" charset="0"/>
                          </a:rPr>
                          <m:t>𝑚</m:t>
                        </m:r>
                        <m:r>
                          <a:rPr lang="zh-CN" altLang="en-US" sz="3200" i="1" dirty="0">
                            <a:gradFill>
                              <a:gsLst>
                                <a:gs pos="0">
                                  <a:srgbClr val="012D86"/>
                                </a:gs>
                                <a:gs pos="100000">
                                  <a:srgbClr val="0E2557"/>
                                </a:gs>
                              </a:gsLst>
                              <a:lin ang="0" scaled="0"/>
                            </a:gradFill>
                            <a:latin typeface="Cambria Math" panose="02040503050406030204" pitchFamily="18" charset="0"/>
                          </a:rPr>
                          <m:t>+1</m:t>
                        </m:r>
                      </m:sub>
                      <m:sup>
                        <m:r>
                          <a:rPr lang="zh-CN" altLang="en-US" sz="3200" i="1" dirty="0">
                            <a:gradFill>
                              <a:gsLst>
                                <a:gs pos="0">
                                  <a:srgbClr val="012D86"/>
                                </a:gs>
                                <a:gs pos="100000">
                                  <a:srgbClr val="0E2557"/>
                                </a:gs>
                              </a:gsLst>
                              <a:lin ang="0" scaled="0"/>
                            </a:gradFill>
                            <a:latin typeface="Cambria Math" panose="02040503050406030204" pitchFamily="18" charset="0"/>
                          </a:rPr>
                          <m:t>𝑘</m:t>
                        </m:r>
                        <m:r>
                          <a:rPr lang="zh-CN" altLang="en-US" sz="3200" i="1" dirty="0">
                            <a:gradFill>
                              <a:gsLst>
                                <a:gs pos="0">
                                  <a:srgbClr val="012D86"/>
                                </a:gs>
                                <a:gs pos="100000">
                                  <a:srgbClr val="0E2557"/>
                                </a:gs>
                              </a:gsLst>
                              <a:lin ang="0" scaled="0"/>
                            </a:gradFill>
                            <a:latin typeface="Cambria Math" panose="02040503050406030204" pitchFamily="18" charset="0"/>
                          </a:rPr>
                          <m:t>+1</m:t>
                        </m:r>
                      </m:sup>
                    </m:sSubSup>
                    <m:r>
                      <a:rPr lang="en-US" altLang="zh-CN" sz="3200" b="0" i="1" dirty="0" smtClean="0">
                        <a:gradFill>
                          <a:gsLst>
                            <a:gs pos="0">
                              <a:srgbClr val="012D86"/>
                            </a:gs>
                            <a:gs pos="100000">
                              <a:srgbClr val="0E2557"/>
                            </a:gs>
                          </a:gsLst>
                          <a:lin ang="0" scaled="0"/>
                        </a:gradFill>
                        <a:latin typeface="Cambria Math" panose="02040503050406030204" pitchFamily="18" charset="0"/>
                      </a:rPr>
                      <m:t>−</m:t>
                    </m:r>
                    <m:sSubSup>
                      <m:sSubSupPr>
                        <m:ctrlPr>
                          <a:rPr lang="zh-CN" altLang="en-US" sz="3200" i="1" dirty="0" smtClean="0">
                            <a:gradFill>
                              <a:gsLst>
                                <a:gs pos="0">
                                  <a:srgbClr val="012D86"/>
                                </a:gs>
                                <a:gs pos="100000">
                                  <a:srgbClr val="0E2557"/>
                                </a:gs>
                              </a:gsLst>
                              <a:lin ang="0" scaled="0"/>
                            </a:gradFill>
                            <a:latin typeface="Cambria Math" panose="02040503050406030204" pitchFamily="18" charset="0"/>
                          </a:rPr>
                        </m:ctrlPr>
                      </m:sSubSupPr>
                      <m:e>
                        <m:r>
                          <a:rPr lang="zh-CN" altLang="en-US" sz="3200" i="1" dirty="0">
                            <a:gradFill>
                              <a:gsLst>
                                <a:gs pos="0">
                                  <a:srgbClr val="012D86"/>
                                </a:gs>
                                <a:gs pos="100000">
                                  <a:srgbClr val="0E2557"/>
                                </a:gs>
                              </a:gsLst>
                              <a:lin ang="0" scaled="0"/>
                            </a:gradFill>
                            <a:latin typeface="Cambria Math" panose="02040503050406030204" pitchFamily="18" charset="0"/>
                          </a:rPr>
                          <m:t>𝐶</m:t>
                        </m:r>
                      </m:e>
                      <m:sub>
                        <m:r>
                          <a:rPr lang="zh-CN" altLang="en-US" sz="3200" i="1" dirty="0">
                            <a:gradFill>
                              <a:gsLst>
                                <a:gs pos="0">
                                  <a:srgbClr val="012D86"/>
                                </a:gs>
                                <a:gs pos="100000">
                                  <a:srgbClr val="0E2557"/>
                                </a:gs>
                              </a:gsLst>
                              <a:lin ang="0" scaled="0"/>
                            </a:gradFill>
                            <a:latin typeface="Cambria Math" panose="02040503050406030204" pitchFamily="18" charset="0"/>
                          </a:rPr>
                          <m:t>𝑛</m:t>
                        </m:r>
                      </m:sub>
                      <m:sup>
                        <m:r>
                          <a:rPr lang="zh-CN" altLang="en-US" sz="3200" i="1" dirty="0">
                            <a:gradFill>
                              <a:gsLst>
                                <a:gs pos="0">
                                  <a:srgbClr val="012D86"/>
                                </a:gs>
                                <a:gs pos="100000">
                                  <a:srgbClr val="0E2557"/>
                                </a:gs>
                              </a:gsLst>
                              <a:lin ang="0" scaled="0"/>
                            </a:gradFill>
                            <a:latin typeface="Cambria Math" panose="02040503050406030204" pitchFamily="18" charset="0"/>
                          </a:rPr>
                          <m:t>𝑘</m:t>
                        </m:r>
                        <m:r>
                          <a:rPr lang="en-US" altLang="zh-CN" sz="3200" b="0" i="1" dirty="0" smtClean="0">
                            <a:gradFill>
                              <a:gsLst>
                                <a:gs pos="0">
                                  <a:srgbClr val="012D86"/>
                                </a:gs>
                                <a:gs pos="100000">
                                  <a:srgbClr val="0E2557"/>
                                </a:gs>
                              </a:gsLst>
                              <a:lin ang="0" scaled="0"/>
                            </a:gradFill>
                            <a:latin typeface="Cambria Math" panose="02040503050406030204" pitchFamily="18" charset="0"/>
                          </a:rPr>
                          <m:t>+</m:t>
                        </m:r>
                        <m:r>
                          <a:rPr lang="zh-CN" altLang="en-US" sz="3200" i="1" dirty="0">
                            <a:gradFill>
                              <a:gsLst>
                                <a:gs pos="0">
                                  <a:srgbClr val="012D86"/>
                                </a:gs>
                                <a:gs pos="100000">
                                  <a:srgbClr val="0E2557"/>
                                </a:gs>
                              </a:gsLst>
                              <a:lin ang="0" scaled="0"/>
                            </a:gradFill>
                            <a:latin typeface="Cambria Math" panose="02040503050406030204" pitchFamily="18" charset="0"/>
                          </a:rPr>
                          <m:t>1</m:t>
                        </m:r>
                      </m:sup>
                    </m:sSubSup>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nary>
                      <m:naryPr>
                        <m:chr m:val="∑"/>
                        <m:limLoc m:val="undOvr"/>
                        <m:grow m:val="on"/>
                        <m:ctrlPr>
                          <a:rPr lang="zh-CN" altLang="en-US" sz="3200" i="1">
                            <a:gradFill>
                              <a:gsLst>
                                <a:gs pos="0">
                                  <a:srgbClr val="012D86"/>
                                </a:gs>
                                <a:gs pos="100000">
                                  <a:srgbClr val="0E2557"/>
                                </a:gs>
                              </a:gsLst>
                              <a:lin ang="0" scaled="0"/>
                            </a:gradFill>
                            <a:latin typeface="Cambria Math" panose="02040503050406030204" pitchFamily="18" charset="0"/>
                          </a:rPr>
                        </m:ctrlPr>
                      </m:naryPr>
                      <m:sub>
                        <m:r>
                          <a:rPr lang="zh-CN" altLang="en-US" sz="3200" i="1">
                            <a:gradFill>
                              <a:gsLst>
                                <a:gs pos="0">
                                  <a:srgbClr val="012D86"/>
                                </a:gs>
                                <a:gs pos="100000">
                                  <a:srgbClr val="0E2557"/>
                                </a:gs>
                              </a:gsLst>
                              <a:lin ang="0" scaled="0"/>
                            </a:gradFill>
                            <a:latin typeface="Cambria Math" panose="02040503050406030204" pitchFamily="18" charset="0"/>
                          </a:rPr>
                          <m:t>𝑖</m:t>
                        </m:r>
                        <m:r>
                          <a:rPr lang="zh-CN" altLang="en-US" sz="3200" i="1">
                            <a:gradFill>
                              <a:gsLst>
                                <a:gs pos="0">
                                  <a:srgbClr val="012D86"/>
                                </a:gs>
                                <a:gs pos="100000">
                                  <a:srgbClr val="0E2557"/>
                                </a:gs>
                              </a:gsLst>
                              <a:lin ang="0" scaled="0"/>
                            </a:gradFill>
                            <a:latin typeface="Cambria Math" panose="02040503050406030204" pitchFamily="18" charset="0"/>
                          </a:rPr>
                          <m:t>=0</m:t>
                        </m:r>
                      </m:sub>
                      <m:sup>
                        <m:r>
                          <a:rPr lang="en-US" altLang="zh-CN" sz="3200" b="0" i="1" smtClean="0">
                            <a:gradFill>
                              <a:gsLst>
                                <a:gs pos="0">
                                  <a:srgbClr val="012D86"/>
                                </a:gs>
                                <a:gs pos="100000">
                                  <a:srgbClr val="0E2557"/>
                                </a:gs>
                              </a:gsLst>
                              <a:lin ang="0" scaled="0"/>
                            </a:gradFill>
                            <a:latin typeface="Cambria Math" panose="02040503050406030204" pitchFamily="18" charset="0"/>
                          </a:rPr>
                          <m:t>𝑘</m:t>
                        </m:r>
                      </m:sup>
                      <m:e>
                        <m:sSubSup>
                          <m:sSubSupPr>
                            <m:ctrlPr>
                              <a:rPr lang="zh-CN" altLang="en-US" sz="3200" i="1">
                                <a:gradFill>
                                  <a:gsLst>
                                    <a:gs pos="0">
                                      <a:srgbClr val="012D86"/>
                                    </a:gs>
                                    <a:gs pos="100000">
                                      <a:srgbClr val="0E2557"/>
                                    </a:gs>
                                  </a:gsLst>
                                  <a:lin ang="0" scaled="0"/>
                                </a:gradFill>
                                <a:latin typeface="Cambria Math" panose="02040503050406030204" pitchFamily="18" charset="0"/>
                              </a:rPr>
                            </m:ctrlPr>
                          </m:sSubSupPr>
                          <m:e>
                            <m:r>
                              <a:rPr lang="zh-CN" altLang="en-US" sz="3200" i="1">
                                <a:gradFill>
                                  <a:gsLst>
                                    <a:gs pos="0">
                                      <a:srgbClr val="012D86"/>
                                    </a:gs>
                                    <a:gs pos="100000">
                                      <a:srgbClr val="0E2557"/>
                                    </a:gs>
                                  </a:gsLst>
                                  <a:lin ang="0" scaled="0"/>
                                </a:gradFill>
                                <a:latin typeface="Cambria Math" panose="02040503050406030204" pitchFamily="18" charset="0"/>
                              </a:rPr>
                              <m:t>𝐶</m:t>
                            </m:r>
                          </m:e>
                          <m:sub>
                            <m:r>
                              <a:rPr lang="en-US" altLang="zh-CN" sz="3200" b="0" i="1" smtClean="0">
                                <a:gradFill>
                                  <a:gsLst>
                                    <a:gs pos="0">
                                      <a:srgbClr val="012D86"/>
                                    </a:gs>
                                    <a:gs pos="100000">
                                      <a:srgbClr val="0E2557"/>
                                    </a:gs>
                                  </a:gsLst>
                                  <a:lin ang="0" scaled="0"/>
                                </a:gradFill>
                                <a:latin typeface="Cambria Math" panose="02040503050406030204" pitchFamily="18" charset="0"/>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rPr>
                              <m:t>𝑖</m:t>
                            </m:r>
                          </m:sup>
                        </m:sSubSup>
                        <m:sSubSup>
                          <m:sSubSupPr>
                            <m:ctrlPr>
                              <a:rPr lang="zh-CN" altLang="en-US" sz="3200" i="1">
                                <a:gradFill>
                                  <a:gsLst>
                                    <a:gs pos="0">
                                      <a:srgbClr val="012D86"/>
                                    </a:gs>
                                    <a:gs pos="100000">
                                      <a:srgbClr val="0E2557"/>
                                    </a:gs>
                                  </a:gsLst>
                                  <a:lin ang="0" scaled="0"/>
                                </a:gradFill>
                                <a:latin typeface="Cambria Math" panose="02040503050406030204" pitchFamily="18" charset="0"/>
                              </a:rPr>
                            </m:ctrlPr>
                          </m:sSubSupPr>
                          <m:e>
                            <m:r>
                              <a:rPr lang="zh-CN" altLang="en-US" sz="3200" i="1">
                                <a:gradFill>
                                  <a:gsLst>
                                    <a:gs pos="0">
                                      <a:srgbClr val="012D86"/>
                                    </a:gs>
                                    <a:gs pos="100000">
                                      <a:srgbClr val="0E2557"/>
                                    </a:gs>
                                  </a:gsLst>
                                  <a:lin ang="0" scaled="0"/>
                                </a:gradFill>
                                <a:latin typeface="Cambria Math" panose="02040503050406030204" pitchFamily="18" charset="0"/>
                              </a:rPr>
                              <m:t>𝐶</m:t>
                            </m:r>
                          </m:e>
                          <m:sub>
                            <m:r>
                              <a:rPr lang="en-US" altLang="zh-CN" sz="3200" b="0" i="1" smtClean="0">
                                <a:gradFill>
                                  <a:gsLst>
                                    <a:gs pos="0">
                                      <a:srgbClr val="012D86"/>
                                    </a:gs>
                                    <a:gs pos="100000">
                                      <a:srgbClr val="0E2557"/>
                                    </a:gs>
                                  </a:gsLst>
                                  <a:lin ang="0" scaled="0"/>
                                </a:gradFill>
                                <a:latin typeface="Cambria Math" panose="02040503050406030204" pitchFamily="18" charset="0"/>
                              </a:rPr>
                              <m:t>𝑚</m:t>
                            </m:r>
                          </m:sub>
                          <m:sup>
                            <m:r>
                              <a:rPr lang="en-US" altLang="zh-CN" sz="3200" b="0" i="1" smtClean="0">
                                <a:gradFill>
                                  <a:gsLst>
                                    <a:gs pos="0">
                                      <a:srgbClr val="012D86"/>
                                    </a:gs>
                                    <a:gs pos="100000">
                                      <a:srgbClr val="0E2557"/>
                                    </a:gs>
                                  </a:gsLst>
                                  <a:lin ang="0" scaled="0"/>
                                </a:gradFill>
                                <a:latin typeface="Cambria Math" panose="02040503050406030204" pitchFamily="18" charset="0"/>
                              </a:rPr>
                              <m:t>𝑘</m:t>
                            </m:r>
                            <m:r>
                              <a:rPr lang="en-US" altLang="zh-CN" sz="3200" b="0" i="1" smtClean="0">
                                <a:gradFill>
                                  <a:gsLst>
                                    <a:gs pos="0">
                                      <a:srgbClr val="012D86"/>
                                    </a:gs>
                                    <a:gs pos="100000">
                                      <a:srgbClr val="0E2557"/>
                                    </a:gs>
                                  </a:gsLst>
                                  <a:lin ang="0" scaled="0"/>
                                </a:gradFill>
                                <a:latin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rPr>
                              <m:t>𝑖</m:t>
                            </m:r>
                          </m:sup>
                        </m:sSubSup>
                      </m:e>
                    </m:nary>
                    <m:r>
                      <a:rPr lang="en-US" altLang="zh-CN" sz="3200" b="0" i="1" smtClean="0">
                        <a:gradFill>
                          <a:gsLst>
                            <a:gs pos="0">
                              <a:srgbClr val="012D86"/>
                            </a:gs>
                            <a:gs pos="100000">
                              <a:srgbClr val="0E2557"/>
                            </a:gs>
                          </a:gsLst>
                          <a:lin ang="0" scaled="0"/>
                        </a:gradFill>
                        <a:latin typeface="Cambria Math" panose="02040503050406030204" pitchFamily="18" charset="0"/>
                      </a:rPr>
                      <m:t>=</m:t>
                    </m:r>
                    <m:sSubSup>
                      <m:sSubSupPr>
                        <m:ctrlPr>
                          <a:rPr lang="zh-CN" altLang="en-US" sz="3200" i="1">
                            <a:gradFill>
                              <a:gsLst>
                                <a:gs pos="0">
                                  <a:srgbClr val="012D86"/>
                                </a:gs>
                                <a:gs pos="100000">
                                  <a:srgbClr val="0E2557"/>
                                </a:gs>
                              </a:gsLst>
                              <a:lin ang="0" scaled="0"/>
                            </a:gradFill>
                            <a:latin typeface="Cambria Math" panose="02040503050406030204" pitchFamily="18" charset="0"/>
                          </a:rPr>
                        </m:ctrlPr>
                      </m:sSubSupPr>
                      <m:e>
                        <m:r>
                          <a:rPr lang="zh-CN" altLang="en-US" sz="3200" i="1">
                            <a:gradFill>
                              <a:gsLst>
                                <a:gs pos="0">
                                  <a:srgbClr val="012D86"/>
                                </a:gs>
                                <a:gs pos="100000">
                                  <a:srgbClr val="0E2557"/>
                                </a:gs>
                              </a:gsLst>
                              <a:lin ang="0" scaled="0"/>
                            </a:gradFill>
                            <a:latin typeface="Cambria Math" panose="02040503050406030204" pitchFamily="18" charset="0"/>
                          </a:rPr>
                          <m:t>𝐶</m:t>
                        </m:r>
                      </m:e>
                      <m:sub>
                        <m:r>
                          <a:rPr lang="en-US" altLang="zh-CN" sz="3200" i="1">
                            <a:gradFill>
                              <a:gsLst>
                                <a:gs pos="0">
                                  <a:srgbClr val="012D86"/>
                                </a:gs>
                                <a:gs pos="100000">
                                  <a:srgbClr val="0E2557"/>
                                </a:gs>
                              </a:gsLst>
                              <a:lin ang="0" scaled="0"/>
                            </a:gradFill>
                            <a:latin typeface="Cambria Math" panose="02040503050406030204" pitchFamily="18" charset="0"/>
                          </a:rPr>
                          <m:t>𝑛</m:t>
                        </m:r>
                        <m:r>
                          <a:rPr lang="en-US" altLang="zh-CN" sz="3200" b="0" i="1" smtClean="0">
                            <a:gradFill>
                              <a:gsLst>
                                <a:gs pos="0">
                                  <a:srgbClr val="012D86"/>
                                </a:gs>
                                <a:gs pos="100000">
                                  <a:srgbClr val="0E2557"/>
                                </a:gs>
                              </a:gsLst>
                              <a:lin ang="0" scaled="0"/>
                            </a:gradFill>
                            <a:latin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rPr>
                          <m:t>𝑚</m:t>
                        </m:r>
                      </m:sub>
                      <m:sup>
                        <m:r>
                          <a:rPr lang="en-US" altLang="zh-CN" sz="3200" b="0" i="1" smtClean="0">
                            <a:gradFill>
                              <a:gsLst>
                                <a:gs pos="0">
                                  <a:srgbClr val="012D86"/>
                                </a:gs>
                                <a:gs pos="100000">
                                  <a:srgbClr val="0E2557"/>
                                </a:gs>
                              </a:gsLst>
                              <a:lin ang="0" scaled="0"/>
                            </a:gradFill>
                            <a:latin typeface="Cambria Math" panose="02040503050406030204" pitchFamily="18" charset="0"/>
                          </a:rPr>
                          <m:t>𝑘</m:t>
                        </m:r>
                      </m:sup>
                    </m:sSubSup>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p>
                      <m:sSupPr>
                        <m:ctrlP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d>
                      </m:e>
                      <m:sup>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ctrlP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d>
                          <m:dPr>
                            <m:ctrlP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den>
                            </m:f>
                          </m:e>
                        </m:d>
                        <m:sSup>
                          <m:sSupPr>
                            <m:ctrlP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sSup>
                          <m:sSupPr>
                            <m:ctrlP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p>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pt-BR"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e>
                    </m:nary>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11DB3BE4-EA6A-4C8B-AA5D-787F08EF9DD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000" b="-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0373" y="2358048"/>
            <a:ext cx="7886700" cy="1325563"/>
          </a:xfrm>
        </p:spPr>
        <p:txBody>
          <a:bodyPr>
            <a:noAutofit/>
          </a:bodyPr>
          <a:lstStyle/>
          <a:p>
            <a:pPr algn="ctr"/>
            <a:r>
              <a:rPr lang="en-US" altLang="zh-CN" sz="8800" dirty="0">
                <a:solidFill>
                  <a:schemeClr val="accent5">
                    <a:lumMod val="50000"/>
                  </a:schemeClr>
                </a:solidFill>
                <a:latin typeface="Comic Sans MS" panose="030F0702030302020204" pitchFamily="66" charset="0"/>
              </a:rPr>
              <a:t>G</a:t>
            </a:r>
            <a:r>
              <a:rPr lang="en-US" altLang="zh-CN" sz="2400" dirty="0">
                <a:solidFill>
                  <a:schemeClr val="accent5">
                    <a:lumMod val="50000"/>
                  </a:schemeClr>
                </a:solidFill>
                <a:latin typeface="Comic Sans MS" panose="030F0702030302020204" pitchFamily="66" charset="0"/>
              </a:rPr>
              <a:t>ood</a:t>
            </a:r>
            <a:r>
              <a:rPr lang="en-US" altLang="zh-CN" sz="8800" dirty="0">
                <a:solidFill>
                  <a:schemeClr val="accent5">
                    <a:lumMod val="50000"/>
                  </a:schemeClr>
                </a:solidFill>
                <a:latin typeface="Comic Sans MS" panose="030F0702030302020204" pitchFamily="66" charset="0"/>
              </a:rPr>
              <a:t> L</a:t>
            </a:r>
            <a:r>
              <a:rPr lang="en-US" altLang="zh-CN" sz="2400" dirty="0">
                <a:solidFill>
                  <a:schemeClr val="accent5">
                    <a:lumMod val="50000"/>
                  </a:schemeClr>
                </a:solidFill>
                <a:latin typeface="Comic Sans MS" panose="030F0702030302020204" pitchFamily="66" charset="0"/>
              </a:rPr>
              <a:t>uck</a:t>
            </a:r>
            <a:r>
              <a:rPr lang="en-US" altLang="zh-CN" sz="8800" dirty="0">
                <a:solidFill>
                  <a:schemeClr val="accent5">
                    <a:lumMod val="50000"/>
                  </a:schemeClr>
                </a:solidFill>
                <a:latin typeface="Comic Sans MS" panose="030F0702030302020204" pitchFamily="66" charset="0"/>
              </a:rPr>
              <a:t> &amp; H</a:t>
            </a:r>
            <a:r>
              <a:rPr lang="en-US" altLang="zh-CN" sz="2400" dirty="0">
                <a:solidFill>
                  <a:schemeClr val="accent5">
                    <a:lumMod val="50000"/>
                  </a:schemeClr>
                </a:solidFill>
                <a:latin typeface="Comic Sans MS" panose="030F0702030302020204" pitchFamily="66" charset="0"/>
              </a:rPr>
              <a:t>ave</a:t>
            </a:r>
            <a:r>
              <a:rPr lang="en-US" altLang="zh-CN" sz="8800" dirty="0">
                <a:solidFill>
                  <a:schemeClr val="accent5">
                    <a:lumMod val="50000"/>
                  </a:schemeClr>
                </a:solidFill>
                <a:latin typeface="Comic Sans MS" panose="030F0702030302020204" pitchFamily="66" charset="0"/>
              </a:rPr>
              <a:t> F</a:t>
            </a:r>
            <a:r>
              <a:rPr lang="en-US" altLang="zh-CN" sz="2400" dirty="0">
                <a:solidFill>
                  <a:schemeClr val="accent5">
                    <a:lumMod val="50000"/>
                  </a:schemeClr>
                </a:solidFill>
                <a:latin typeface="Comic Sans MS" panose="030F0702030302020204" pitchFamily="66" charset="0"/>
              </a:rPr>
              <a:t>un</a:t>
            </a:r>
            <a:endParaRPr lang="zh-CN" altLang="en-US" sz="8800" dirty="0">
              <a:solidFill>
                <a:schemeClr val="accent5">
                  <a:lumMod val="50000"/>
                </a:schemeClr>
              </a:solidFill>
              <a:latin typeface="Comic Sans MS" panose="030F0702030302020204" pitchFamily="66" charset="0"/>
            </a:endParaRPr>
          </a:p>
        </p:txBody>
      </p:sp>
      <p:sp>
        <p:nvSpPr>
          <p:cNvPr id="3" name="日期占位符 2"/>
          <p:cNvSpPr>
            <a:spLocks noGrp="1"/>
          </p:cNvSpPr>
          <p:nvPr>
            <p:ph type="dt" sz="half" idx="10"/>
          </p:nvPr>
        </p:nvSpPr>
        <p:spPr/>
        <p:txBody>
          <a:bodyPr/>
          <a:lstStyle/>
          <a:p>
            <a:fld id="{9F237A95-3960-495A-BAA2-FD5C99ECD6CB}" type="datetime1">
              <a:rPr lang="zh-CN" altLang="en-US" smtClean="0"/>
            </a:fld>
            <a:endParaRPr lang="zh-CN" altLang="en-US"/>
          </a:p>
        </p:txBody>
      </p:sp>
      <p:sp>
        <p:nvSpPr>
          <p:cNvPr id="4" name="灯片编号占位符 3"/>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接下来就是紧张刺激的例题环节了。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用</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组成字符串，使任意前缀的</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的个数不能少于</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的个数，求方案数对</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取模后的值。</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6</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00"/>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2269A340-9D3D-4113-B540-1F118F8901B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设字符串中的</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为向</a:t>
                </a:r>
                <a14:m>
                  <m:oMath xmlns:m="http://schemas.openxmlformats.org/officeDocument/2006/math">
                    <m:d>
                      <m:d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方向走，</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为向</a:t>
                </a:r>
                <a14:m>
                  <m:oMath xmlns:m="http://schemas.openxmlformats.org/officeDocument/2006/math">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方向走。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那么相当于求从</a:t>
                </a:r>
                <a14:m>
                  <m:oMath xmlns:m="http://schemas.openxmlformats.org/officeDocument/2006/math">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走到</a:t>
                </a:r>
                <a14:m>
                  <m:oMath xmlns:m="http://schemas.openxmlformats.org/officeDocument/2006/math">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且不能跨过</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总方案</a:t>
                </a:r>
                <a14:m>
                  <m:oMath xmlns:m="http://schemas.openxmlformats.org/officeDocument/2006/math">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，然后要减去不合法的即线路通过</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30DF9A11-41BF-4B9E-A1EF-3F2ACC72F664}"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将线路与</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交点的左边沿着</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做对称操作，则最后等价于从</a:t>
                </a:r>
                <a14:m>
                  <m:oMath xmlns:m="http://schemas.openxmlformats.org/officeDocument/2006/math">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走到</a:t>
                </a:r>
                <a14:m>
                  <m:oMath xmlns:m="http://schemas.openxmlformats.org/officeDocument/2006/math">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因为从</a:t>
                </a:r>
                <a14:m>
                  <m:oMath xmlns:m="http://schemas.openxmlformats.org/officeDocument/2006/math">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0,−2</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走到</a:t>
                </a:r>
                <a14:m>
                  <m:oMath xmlns:m="http://schemas.openxmlformats.org/officeDocument/2006/math">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需要向上走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次，一共要走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次。</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4C220B75-0F6D-4904-90ED-8802E951A94A}"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设向上向下各走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，那么由</a:t>
                </a:r>
                <a14:m>
                  <m:oMath xmlns:m="http://schemas.openxmlformats.org/officeDocument/2006/math">
                    <m:d>
                      <m:dPr>
                        <m:begChr m:val="{"/>
                        <m:endChr m:val=""/>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eqArr>
                          <m:eqArr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eqArr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err="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err="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err="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eqAr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解得</a:t>
                </a:r>
                <a14:m>
                  <m:oMath xmlns:m="http://schemas.openxmlformats.org/officeDocument/2006/math">
                    <m:d>
                      <m:dPr>
                        <m:begChr m:val="{"/>
                        <m:endChr m:val=""/>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eqArr>
                          <m:eqArr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eqArr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err="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err="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eqArr>
                      </m:e>
                    </m:d>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r>
                      <a:rPr lang="zh-CN" altLang="en-US"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所以不合法的方案为</a:t>
                </a:r>
                <a14:m>
                  <m:oMath xmlns:m="http://schemas.openxmlformats.org/officeDocument/2006/math">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所以答案是</a:t>
                </a:r>
                <a14:m>
                  <m:oMath xmlns:m="http://schemas.openxmlformats.org/officeDocument/2006/math">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b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05B1561C-AABB-46A2-9AD1-5A3031235ECE}"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图大概长这样：</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 </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650" y="2163199"/>
            <a:ext cx="4638095" cy="3676190"/>
          </a:xfrm>
          <a:prstGeom prst="rect">
            <a:avLst/>
          </a:prstGeom>
        </p:spPr>
      </p:pic>
      <p:sp>
        <p:nvSpPr>
          <p:cNvPr id="5" name="日期占位符 4"/>
          <p:cNvSpPr>
            <a:spLocks noGrp="1"/>
          </p:cNvSpPr>
          <p:nvPr>
            <p:ph type="dt" sz="half" idx="10"/>
          </p:nvPr>
        </p:nvSpPr>
        <p:spPr/>
        <p:txBody>
          <a:bodyPr/>
          <a:lstStyle/>
          <a:p>
            <a:fld id="{F6BE57EC-93FE-4897-A364-60D86DA9D152}" type="datetime1">
              <a:rPr lang="zh-CN" altLang="en-US" smtClean="0"/>
            </a:fld>
            <a:endParaRPr lang="zh-CN" altLang="en-US"/>
          </a:p>
        </p:txBody>
      </p:sp>
      <p:sp>
        <p:nvSpPr>
          <p:cNvPr id="6" name="灯片编号占位符 5"/>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0000"/>
            <a:lum/>
          </a:blip>
          <a:srcRect/>
          <a:stretch>
            <a:fillRect t="-3000" b="-3000"/>
          </a:stretch>
        </a:blipFill>
        <a:effectLst/>
      </p:bgPr>
    </p:bg>
    <p:spTree>
      <p:nvGrpSpPr>
        <p:cNvPr id="1" name=""/>
        <p:cNvGrpSpPr/>
        <p:nvPr/>
      </p:nvGrpSpPr>
      <p:grpSpPr>
        <a:xfrm>
          <a:off x="0" y="0"/>
          <a:ext cx="0" cy="0"/>
          <a:chOff x="0" y="0"/>
          <a:chExt cx="0" cy="0"/>
        </a:xfrm>
      </p:grpSpPr>
      <p:sp>
        <p:nvSpPr>
          <p:cNvPr id="3" name="MH_Number"/>
          <p:cNvSpPr/>
          <p:nvPr>
            <p:custDataLst>
              <p:tags r:id="rId2"/>
            </p:custDataLst>
          </p:nvPr>
        </p:nvSpPr>
        <p:spPr>
          <a:xfrm>
            <a:off x="1390650" y="2641600"/>
            <a:ext cx="987425" cy="1158875"/>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noFill/>
          <a:ln w="12700" cap="flat" cmpd="sng" algn="ctr">
            <a:noFill/>
            <a:prstDash val="solid"/>
            <a:miter lim="800000"/>
          </a:ln>
          <a:effectLst/>
        </p:spPr>
        <p:txBody>
          <a:bodyPr anchor="ctr">
            <a:normAutofit/>
          </a:bodyPr>
          <a:lstStyle/>
          <a:p>
            <a:pPr algn="ctr">
              <a:defRPr/>
            </a:pPr>
            <a:r>
              <a:rPr lang="en-US" altLang="zh-CN" sz="4800" kern="0" dirty="0">
                <a:solidFill>
                  <a:srgbClr val="FFFFFF"/>
                </a:solidFill>
              </a:rPr>
              <a:t>2</a:t>
            </a:r>
            <a:endParaRPr lang="en-US" altLang="zh-CN" sz="4800" kern="0" dirty="0">
              <a:solidFill>
                <a:srgbClr val="FFFFFF"/>
              </a:solidFill>
            </a:endParaRPr>
          </a:p>
        </p:txBody>
      </p:sp>
      <p:sp>
        <p:nvSpPr>
          <p:cNvPr id="4" name="标题 3"/>
          <p:cNvSpPr>
            <a:spLocks noGrp="1"/>
          </p:cNvSpPr>
          <p:nvPr>
            <p:ph type="title"/>
            <p:custDataLst>
              <p:tags r:id="rId3"/>
            </p:custDataLst>
          </p:nvPr>
        </p:nvSpPr>
        <p:spPr/>
        <p:txBody>
          <a:bodyPr/>
          <a:lstStyle/>
          <a:p>
            <a:r>
              <a:rPr lang="zh-CN" altLang="en-US" sz="4800" dirty="0">
                <a:latin typeface="微软雅黑" panose="020B0503020204020204" charset="-122"/>
                <a:ea typeface="微软雅黑" panose="020B0503020204020204" charset="-122"/>
              </a:rPr>
              <a:t>卡特兰数</a:t>
            </a:r>
            <a:endParaRPr lang="zh-CN" altLang="en-US" sz="4800" dirty="0">
              <a:latin typeface="微软雅黑" panose="020B0503020204020204" charset="-122"/>
              <a:ea typeface="微软雅黑" panose="020B0503020204020204" charset="-122"/>
            </a:endParaRPr>
          </a:p>
        </p:txBody>
      </p:sp>
      <p:sp>
        <p:nvSpPr>
          <p:cNvPr id="2" name="日期占位符 1"/>
          <p:cNvSpPr>
            <a:spLocks noGrp="1"/>
          </p:cNvSpPr>
          <p:nvPr>
            <p:ph type="dt" sz="half" idx="10"/>
          </p:nvPr>
        </p:nvSpPr>
        <p:spPr/>
        <p:txBody>
          <a:bodyPr/>
          <a:lstStyle/>
          <a:p>
            <a:fld id="{79CE54B1-988F-41F6-9A6E-4E625DE04BCE}"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0FB65E00-2CB4-4A3E-BB78-987A56C9FCFA}" type="slidenum">
              <a:rPr lang="zh-CN" altLang="en-US" smtClean="0"/>
            </a:fld>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我们把例题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稍加改动，即可从中发现卡特兰数。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用</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组成字符串，使任意前缀的</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的个数不能少于</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的个数，求方案数对</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取模后的值。</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可以发现</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所对应的答案就是卡特兰数的第</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项。</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00"/>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A9712A05-4847-407D-96DF-CF9ECDFBBD3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卡特兰数又称卡塔兰数，是组合数学中一个常出现在各种计数问题中的数列。以比利时的数学家欧仁</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查理</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卡塔兰（</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1814–1894</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）的名字来命名。</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卡特兰数的一般项公式为</a:t>
                </a:r>
                <a14:m>
                  <m:oMath xmlns:m="http://schemas.openxmlformats.org/officeDocument/2006/math">
                    <m:sSub>
                      <m:sSubPr>
                        <m:ctrlPr>
                          <a:rPr lang="en-US" altLang="zh-CN" sz="28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en>
                            </m:f>
                          </m:e>
                        </m:d>
                      </m:num>
                      <m:den>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um>
                      <m:den>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C84CD645-31CC-4F0C-98FB-53099776D1ED}"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的另一个表达形式为</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en>
                        </m:f>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满足以下递推关系</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，也满足</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所有的奇卡特兰数</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都满足</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。所有其他的卡特兰数都是偶数。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接下来介绍一些可由</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表达的组合结构。</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77"/>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817EE076-31B2-473C-B23C-B0289BF40D4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0000"/>
            <a:lum/>
          </a:blip>
          <a:srcRect/>
          <a:stretch>
            <a:fillRect t="-3000" b="-3000"/>
          </a:stretch>
        </a:blipFill>
        <a:effectLst/>
      </p:bgPr>
    </p:bg>
    <p:spTree>
      <p:nvGrpSpPr>
        <p:cNvPr id="1" name=""/>
        <p:cNvGrpSpPr/>
        <p:nvPr/>
      </p:nvGrpSpPr>
      <p:grpSpPr>
        <a:xfrm>
          <a:off x="0" y="0"/>
          <a:ext cx="0" cy="0"/>
          <a:chOff x="0" y="0"/>
          <a:chExt cx="0" cy="0"/>
        </a:xfrm>
      </p:grpSpPr>
      <p:sp>
        <p:nvSpPr>
          <p:cNvPr id="3" name="MH_Number"/>
          <p:cNvSpPr/>
          <p:nvPr>
            <p:custDataLst>
              <p:tags r:id="rId2"/>
            </p:custDataLst>
          </p:nvPr>
        </p:nvSpPr>
        <p:spPr>
          <a:xfrm>
            <a:off x="1390650" y="2641600"/>
            <a:ext cx="987425" cy="1158875"/>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noFill/>
          <a:ln w="12700" cap="flat" cmpd="sng" algn="ctr">
            <a:noFill/>
            <a:prstDash val="solid"/>
            <a:miter lim="800000"/>
          </a:ln>
          <a:effectLst/>
        </p:spPr>
        <p:txBody>
          <a:bodyPr anchor="ctr">
            <a:normAutofit/>
          </a:bodyPr>
          <a:lstStyle/>
          <a:p>
            <a:pPr algn="ctr">
              <a:defRPr/>
            </a:pPr>
            <a:r>
              <a:rPr lang="en-US" altLang="zh-CN" sz="4800" kern="0">
                <a:solidFill>
                  <a:srgbClr val="FFFFFF"/>
                </a:solidFill>
              </a:rPr>
              <a:t>1</a:t>
            </a:r>
            <a:endParaRPr lang="en-US" altLang="zh-CN" sz="4800" kern="0">
              <a:solidFill>
                <a:srgbClr val="FFFFFF"/>
              </a:solidFill>
            </a:endParaRPr>
          </a:p>
        </p:txBody>
      </p:sp>
      <p:sp>
        <p:nvSpPr>
          <p:cNvPr id="4" name="标题 3"/>
          <p:cNvSpPr>
            <a:spLocks noGrp="1"/>
          </p:cNvSpPr>
          <p:nvPr>
            <p:ph type="title"/>
            <p:custDataLst>
              <p:tags r:id="rId3"/>
            </p:custDataLst>
          </p:nvPr>
        </p:nvSpPr>
        <p:spPr/>
        <p:txBody>
          <a:bodyPr/>
          <a:lstStyle/>
          <a:p>
            <a:r>
              <a:rPr lang="zh-CN" altLang="en-US" sz="4800" b="0" dirty="0">
                <a:latin typeface="微软雅黑" panose="020B0503020204020204" charset="-122"/>
                <a:ea typeface="微软雅黑" panose="020B0503020204020204" charset="-122"/>
              </a:rPr>
              <a:t>排列组合</a:t>
            </a:r>
            <a:endParaRPr lang="zh-CN" altLang="en-US" sz="4800" b="0" dirty="0">
              <a:latin typeface="微软雅黑" panose="020B0503020204020204" charset="-122"/>
              <a:ea typeface="微软雅黑" panose="020B0503020204020204" charset="-122"/>
            </a:endParaRPr>
          </a:p>
        </p:txBody>
      </p:sp>
      <p:sp>
        <p:nvSpPr>
          <p:cNvPr id="2" name="日期占位符 1"/>
          <p:cNvSpPr>
            <a:spLocks noGrp="1"/>
          </p:cNvSpPr>
          <p:nvPr>
            <p:ph type="dt" sz="half" idx="10"/>
          </p:nvPr>
        </p:nvSpPr>
        <p:spPr/>
        <p:txBody>
          <a:bodyPr/>
          <a:lstStyle/>
          <a:p>
            <a:fld id="{22D7293A-B9E6-4A50-9CE5-FB1FBF9E8F6B}"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0FB65E00-2CB4-4A3E-BB78-987A56C9FCFA}" type="slidenum">
              <a:rPr lang="zh-CN" altLang="en-US" smtClean="0"/>
            </a:fld>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表示长度</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dyck</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word</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的个数。</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Dyck word</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是一个由</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X</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Y</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组成的字符串，且所有的前缀皆满足</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X</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的个数大于等于</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Y</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的个数。以下为长度为</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6</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r>
                  <a:rPr lang="en-US" altLang="zh-CN" sz="3200"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dyck</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words</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XXXYYY XYXXYY XYXYXY XXYYXY XXYXYY</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把</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X</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换成</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Y</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换成</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，就变成了例</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2.1</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3557FA70-9827-4993-B17A-E50754474B19}"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将上例的</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X</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换成左括号，</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Y</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换成右括号，</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表示所有包含</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组括号的合法运算式的个数：</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 ()()() (())() (()())</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个节点的二叉树的个数。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表示所有不同构的含</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个分枝结点的满二叉树的个数。（一个有根二叉树是满的当且仅当每个结点都有两个子树或没有子树。）</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770908D9-58BD-42B5-8BBA-2B3E2CF88FE3}"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表示所有在</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格点中不越过对角线的单调路径的个数。一个单调路径从格点左下角出发，在格点右上角结束，每一步均为向上或向右。计算这种路径的个数等价于计算</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Dyck word</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的个数：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X</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代表“向右”，</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Y</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代表“向上”。下图为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的情况：</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67E021E-BA70-4EB5-B7AF-87A7DC28FF8B}"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8170" y="1825625"/>
            <a:ext cx="7887180" cy="3996171"/>
          </a:xfrm>
          <a:prstGeom prst="rect">
            <a:avLst/>
          </a:prstGeom>
        </p:spPr>
      </p:pic>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 </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72979B39-F788-43DF-9AD3-014170757173}"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表示通过连结顶点而将</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边的凸多边形分成三角形的方法个数。下图中为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的情况：</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55" y="3353193"/>
            <a:ext cx="3810000" cy="1905000"/>
          </a:xfrm>
          <a:prstGeom prst="rect">
            <a:avLst/>
          </a:prstGeom>
        </p:spPr>
      </p:pic>
      <p:sp>
        <p:nvSpPr>
          <p:cNvPr id="5" name="日期占位符 4"/>
          <p:cNvSpPr>
            <a:spLocks noGrp="1"/>
          </p:cNvSpPr>
          <p:nvPr>
            <p:ph type="dt" sz="half" idx="10"/>
          </p:nvPr>
        </p:nvSpPr>
        <p:spPr/>
        <p:txBody>
          <a:bodyPr/>
          <a:lstStyle/>
          <a:p>
            <a:fld id="{208806CC-ECAA-42FB-9124-8E21AB81F9F8}" type="datetime1">
              <a:rPr lang="zh-CN" altLang="en-US" smtClean="0"/>
            </a:fld>
            <a:endParaRPr lang="zh-CN" altLang="en-US"/>
          </a:p>
        </p:txBody>
      </p:sp>
      <p:sp>
        <p:nvSpPr>
          <p:cNvPr id="6" name="灯片编号占位符 5"/>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表示对</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1,2,</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依序进出栈的置换个数。一个置换</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𝑤</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是依序进出栈的当</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𝑤</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1,2,</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𝑤</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递归定义如下：令</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𝑤</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dirty="0" err="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𝑢𝑛𝑣</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𝑤</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的最大元素，</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𝑣</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为更短的数列；再令</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𝑤</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𝑣</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为所有含一个元素的数列的单位元。</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464"/>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DB164CA-7227-4818-8392-B7497BEB8F91}"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表示满足没有长度为</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3</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的连续子段是形如</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的长度为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的排列。当</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时，这些排列为</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132 213 231 312 321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。当</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时，这些排列为</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1432 2143 2413 2431 3142 3214 3241 3412 3421 4132 4213 4231 4312 4321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EABCEE50-AA14-486C-B2DF-E99F52B82883}"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表示大小为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的集合</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的不交叉划分数。不交叉划分指的似乎是把</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分成若干的子集，子集的并没有必要是</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，但每个子集的大小必须不少于</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2</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，且子集之间不交叉。当</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时，不交叉划分如下图：</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646B3448-A223-4537-8DEB-0C1DCA39227E}"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 </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8650" y="1152525"/>
            <a:ext cx="4457700" cy="5705475"/>
          </a:xfrm>
          <a:prstGeom prst="rect">
            <a:avLst/>
          </a:prstGeom>
        </p:spPr>
      </p:pic>
      <p:sp>
        <p:nvSpPr>
          <p:cNvPr id="5" name="日期占位符 4"/>
          <p:cNvSpPr>
            <a:spLocks noGrp="1"/>
          </p:cNvSpPr>
          <p:nvPr>
            <p:ph type="dt" sz="half" idx="10"/>
          </p:nvPr>
        </p:nvSpPr>
        <p:spPr/>
        <p:txBody>
          <a:bodyPr/>
          <a:lstStyle/>
          <a:p>
            <a:fld id="{18873714-B9DA-4622-99C5-2C48122AF391}" type="datetime1">
              <a:rPr lang="zh-CN" altLang="en-US" smtClean="0"/>
            </a:fld>
            <a:endParaRPr lang="zh-CN" altLang="en-US"/>
          </a:p>
        </p:txBody>
      </p:sp>
      <p:sp>
        <p:nvSpPr>
          <p:cNvPr id="6" name="灯片编号占位符 5"/>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通过</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上例可知，</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即</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Bell</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的前几项为</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1 1 2 5 14 42 132 429</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的前几项为</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1 1 2 5 15 52 203 877</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表示用</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个长方形填充一个高度为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的阶梯状图形的方法个数。下图为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的情况：</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661" y="5167313"/>
            <a:ext cx="3810000" cy="1009650"/>
          </a:xfrm>
          <a:prstGeom prst="rect">
            <a:avLst/>
          </a:prstGeom>
        </p:spPr>
      </p:pic>
      <p:sp>
        <p:nvSpPr>
          <p:cNvPr id="4" name="日期占位符 3"/>
          <p:cNvSpPr>
            <a:spLocks noGrp="1"/>
          </p:cNvSpPr>
          <p:nvPr>
            <p:ph type="dt" sz="half" idx="10"/>
          </p:nvPr>
        </p:nvSpPr>
        <p:spPr/>
        <p:txBody>
          <a:bodyPr/>
          <a:lstStyle/>
          <a:p>
            <a:fld id="{D0763E60-328C-4EA7-AB21-6838FA6E6DE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par>
                          <p:cTn id="48" fill="hold">
                            <p:stCondLst>
                              <p:cond delay="500"/>
                            </p:stCondLst>
                            <p:childTnLst>
                              <p:par>
                                <p:cTn id="49" presetID="2" presetClass="entr" presetSubtype="2"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1+#ppt_w/2"/>
                                          </p:val>
                                        </p:tav>
                                        <p:tav tm="100000">
                                          <p:val>
                                            <p:strVal val="#ppt_x"/>
                                          </p:val>
                                        </p:tav>
                                      </p:tavLst>
                                    </p:anim>
                                    <p:anim calcmode="lin" valueType="num">
                                      <p:cBhvr additive="base">
                                        <p:cTn id="5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在学习排列组合时，我们首先引入两个非常直观的原理。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加法原理</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若事件</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能以</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种方式发生，另一个不同的事件</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𝑌</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能以</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种不同的方式发生，则事件</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或事件</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𝑌</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能以</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e>
                    </m:d>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种</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方式发生。</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77"/>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5D335DEA-6A15-494F-B2E5-27580C4CB723}"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卡特兰数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接下来就是紧张刺激的例题环节了。</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卡特兰数会有例题吗？裸题我就不放了。</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还有道和与卡特兰数的生成函数有关的题我放在生成函数的例题里了，到时候再讲。</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491FB6EF-8B4C-402B-B637-03091881B19B}"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0000"/>
            <a:lum/>
          </a:blip>
          <a:srcRect/>
          <a:stretch>
            <a:fillRect t="-3000" b="-3000"/>
          </a:stretch>
        </a:blipFill>
        <a:effectLst/>
      </p:bgPr>
    </p:bg>
    <p:spTree>
      <p:nvGrpSpPr>
        <p:cNvPr id="1" name=""/>
        <p:cNvGrpSpPr/>
        <p:nvPr/>
      </p:nvGrpSpPr>
      <p:grpSpPr>
        <a:xfrm>
          <a:off x="0" y="0"/>
          <a:ext cx="0" cy="0"/>
          <a:chOff x="0" y="0"/>
          <a:chExt cx="0" cy="0"/>
        </a:xfrm>
      </p:grpSpPr>
      <p:sp>
        <p:nvSpPr>
          <p:cNvPr id="3" name="MH_Number"/>
          <p:cNvSpPr/>
          <p:nvPr>
            <p:custDataLst>
              <p:tags r:id="rId2"/>
            </p:custDataLst>
          </p:nvPr>
        </p:nvSpPr>
        <p:spPr>
          <a:xfrm>
            <a:off x="1390650" y="2641600"/>
            <a:ext cx="987425" cy="1158875"/>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noFill/>
          <a:ln w="12700" cap="flat" cmpd="sng" algn="ctr">
            <a:noFill/>
            <a:prstDash val="solid"/>
            <a:miter lim="800000"/>
          </a:ln>
          <a:effectLst/>
        </p:spPr>
        <p:txBody>
          <a:bodyPr anchor="ctr">
            <a:normAutofit/>
          </a:bodyPr>
          <a:lstStyle/>
          <a:p>
            <a:pPr algn="ctr">
              <a:defRPr/>
            </a:pPr>
            <a:r>
              <a:rPr lang="en-US" altLang="zh-CN" sz="4800" kern="0" dirty="0">
                <a:solidFill>
                  <a:srgbClr val="FFFFFF"/>
                </a:solidFill>
              </a:rPr>
              <a:t>3</a:t>
            </a:r>
            <a:endParaRPr lang="en-US" altLang="zh-CN" sz="4800" kern="0" dirty="0">
              <a:solidFill>
                <a:srgbClr val="FFFFFF"/>
              </a:solidFill>
            </a:endParaRPr>
          </a:p>
        </p:txBody>
      </p:sp>
      <p:sp>
        <p:nvSpPr>
          <p:cNvPr id="4" name="标题 3"/>
          <p:cNvSpPr>
            <a:spLocks noGrp="1"/>
          </p:cNvSpPr>
          <p:nvPr>
            <p:ph type="title"/>
            <p:custDataLst>
              <p:tags r:id="rId3"/>
            </p:custDataLst>
          </p:nvPr>
        </p:nvSpPr>
        <p:spPr/>
        <p:txBody>
          <a:bodyPr/>
          <a:lstStyle/>
          <a:p>
            <a:r>
              <a:rPr lang="zh-CN" altLang="en-US" sz="4800" dirty="0">
                <a:latin typeface="微软雅黑" panose="020B0503020204020204" charset="-122"/>
                <a:ea typeface="微软雅黑" panose="020B0503020204020204" charset="-122"/>
              </a:rPr>
              <a:t>斯特林数</a:t>
            </a:r>
            <a:endParaRPr lang="zh-CN" altLang="en-US" sz="4800" dirty="0">
              <a:latin typeface="微软雅黑" panose="020B0503020204020204" charset="-122"/>
              <a:ea typeface="微软雅黑" panose="020B0503020204020204" charset="-122"/>
            </a:endParaRPr>
          </a:p>
        </p:txBody>
      </p:sp>
      <p:sp>
        <p:nvSpPr>
          <p:cNvPr id="2" name="日期占位符 1"/>
          <p:cNvSpPr>
            <a:spLocks noGrp="1"/>
          </p:cNvSpPr>
          <p:nvPr>
            <p:ph type="dt" sz="half" idx="10"/>
          </p:nvPr>
        </p:nvSpPr>
        <p:spPr/>
        <p:txBody>
          <a:bodyPr/>
          <a:lstStyle/>
          <a:p>
            <a:fld id="{8A471E06-AC07-4682-B5A7-BDA0D6BF0417}"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0FB65E00-2CB4-4A3E-BB78-987A56C9FCFA}" type="slidenum">
              <a:rPr lang="zh-CN" altLang="en-US" smtClean="0"/>
            </a:fld>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第一类斯特林数表示将</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个不同元素构成</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个圆排列的数目。又根据正负性分为无符号第一类斯特林数</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和带符号第一类斯特林数</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有无符号斯特林数分别表现为其升阶函数和降阶函数的各项系数，形式如下：</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p>
                      <m:sSupPr>
                        <m:ctrlPr>
                          <a:rPr lang="en-US" altLang="zh-CN" sz="24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sSup>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
                      <m:dPr>
                        <m:ctrlP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d>
                      <m:dPr>
                        <m:ctrlP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ary>
                      <m:naryPr>
                        <m:chr m:val="∑"/>
                        <m:limLoc m:val="subSup"/>
                        <m:ctrlP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naryPr>
                      <m:sub>
                        <m:r>
                          <m:rPr>
                            <m:brk m:alnAt="25"/>
                          </m:rP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ub>
                      <m:sup>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e>
                        <m:sSub>
                          <m:sSubPr>
                            <m:ctrlP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𝑠</m:t>
                            </m:r>
                          </m:e>
                          <m:sub>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𝑠</m:t>
                            </m:r>
                          </m:sub>
                        </m:sSub>
                        <m:d>
                          <m:dPr>
                            <m:ctrlP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e>
                        </m:d>
                        <m:sSup>
                          <m:sSupPr>
                            <m:ctrlP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sup>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p>
                        </m:sSup>
                      </m:e>
                    </m:nary>
                  </m:oMath>
                </a14:m>
                <a:endParaRPr lang="en-US" altLang="zh-CN" sz="24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p>
                      <m:sSupPr>
                        <m:ctrlP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24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sSup>
                    <m: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
                      <m:dPr>
                        <m:ctrlP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d>
                      <m:dPr>
                        <m:ctrlP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4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4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d>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ary>
                      <m:naryPr>
                        <m:chr m:val="∑"/>
                        <m:limLoc m:val="subSup"/>
                        <m:ctrlP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naryPr>
                      <m:sub>
                        <m:r>
                          <m:rPr>
                            <m:brk m:alnAt="25"/>
                          </m:rP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ub>
                      <m:sup>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e>
                        <m:sSub>
                          <m:sSubPr>
                            <m:ctrlP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𝑠</m:t>
                            </m:r>
                          </m:e>
                          <m:sub>
                            <m:r>
                              <a:rPr lang="en-US" altLang="zh-CN" sz="24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𝑢</m:t>
                            </m:r>
                          </m:sub>
                        </m:sSub>
                        <m:d>
                          <m:dPr>
                            <m:ctrlP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e>
                        </m:d>
                        <m:sSup>
                          <m:sSupPr>
                            <m:ctrlP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sup>
                            <m:r>
                              <a:rPr lang="en-US" altLang="zh-CN" sz="24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p>
                        </m:sSup>
                      </m:e>
                    </m:nary>
                  </m:oMath>
                </a14:m>
                <a:endParaRPr lang="zh-CN" altLang="en-US" sz="24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773E4B1-3CD7-44D5-887D-C5ECF7BA683E}"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par>
                          <p:cTn id="21" fill="hold">
                            <p:stCondLst>
                              <p:cond delay="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6"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
                                            <p:txEl>
                                              <p:pRg st="2" end="2"/>
                                            </p:txEl>
                                          </p:spTgt>
                                        </p:tgtEl>
                                      </p:cBhvr>
                                    </p:animEffect>
                                  </p:childTnLst>
                                </p:cTn>
                              </p:par>
                            </p:childTnLst>
                          </p:cTn>
                        </p:par>
                        <p:par>
                          <p:cTn id="29" fill="hold">
                            <p:stCondLst>
                              <p:cond delay="10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p:cTn id="32"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4"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无符号第一类斯特林数的递推式可以从其定义来推导：</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sub>
                    </m:sSub>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而有符号的第一类斯特林数可以从其表示的降阶函数归纳证明：</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89C63C77-25C7-4F15-8CB8-D71D4654D78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第二类斯特林数实际上是集合的一个分拆，表示将</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个不同的元素分拆成</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个集合的方案数，记为</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可以发现</a:t>
                </a:r>
                <a14:m>
                  <m:oMath xmlns:m="http://schemas.openxmlformats.org/officeDocument/2006/math">
                    <m:nary>
                      <m:naryPr>
                        <m:chr m:val="∑"/>
                        <m:limLoc m:val="subSup"/>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Bell</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第二类斯特林数和第一类斯特林数不同的是：集合内是不考虑次序的，而圆排列是有序的。</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23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17B52B70-EA37-467C-A6AB-C6467C466B1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第二类斯特林数的推导和第一类斯特林数类似，可以从定义出发考虑第</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个元素的情况：</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第二类斯特林数主要是用于解决组合数学中的几类放球模型。</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主要是针对于球之间有区别的放球模型：</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31D893DE-939B-4276-9AE4-B9248C2E5FB7}"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514985" indent="-514350">
                  <a:lnSpc>
                    <a:spcPct val="100000"/>
                  </a:lnSpc>
                  <a:buClrTx/>
                  <a:buFont typeface="+mj-ea"/>
                  <a:buAutoNum type="circleNumDbPlain"/>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把</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个不同的球，放入</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个无区别的盒子，不允许盒子为空：</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514985" indent="-514350">
                  <a:lnSpc>
                    <a:spcPct val="100000"/>
                  </a:lnSpc>
                  <a:buClrTx/>
                  <a:buFont typeface="+mj-ea"/>
                  <a:buAutoNum type="circleNumDbPlain"/>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把</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个不同的球，放入</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个有区别的盒子，不允许盒子为空：</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514985" indent="-514350">
                  <a:lnSpc>
                    <a:spcPct val="100000"/>
                  </a:lnSpc>
                  <a:buClrTx/>
                  <a:buFont typeface="+mj-ea"/>
                  <a:buAutoNum type="circleNumDbPlain"/>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把</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个不同的球，放入</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个无区别的盒子，允许盒子为空：</a:t>
                </a:r>
                <a14:m>
                  <m:oMath xmlns:m="http://schemas.openxmlformats.org/officeDocument/2006/math">
                    <m:nary>
                      <m:naryPr>
                        <m:chr m:val="∑"/>
                        <m:limLoc m:val="subSup"/>
                        <m:ctrl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514985" indent="-514350">
                  <a:lnSpc>
                    <a:spcPct val="100000"/>
                  </a:lnSpc>
                  <a:buClrTx/>
                  <a:buFont typeface="+mj-ea"/>
                  <a:buAutoNum type="circleNumDbPlain"/>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把</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个不同的球，放入</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个有区别的盒子，允许盒子为空：</a:t>
                </a:r>
                <a:r>
                  <a:rPr lang="zh-CN" altLang="en-US"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nary>
                      <m:naryPr>
                        <m:chr m:val="∑"/>
                        <m:limLoc m:val="subSup"/>
                        <m:ctrl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e>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b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00"/>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4E4031EE-BF82-40BC-8F27-DCCD6003FCEB}"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观察放球模型④（把</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个不同的球，放入</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个有区别的盒子，允许盒子为空。）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可以发现既然允许盒子为空，且盒子间有区别，那么对于每个球有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种选择，每个球相互独立，方案数就是</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e>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b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上述式子可以应用于第二类斯特林数通项的求解。</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5F8A7F8F-E527-4E5A-85D5-DB30F63F2C0F}"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第二类斯特林数的通项公式为：</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e>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bSup>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e>
                    </m:nary>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这个通项公式有多种方法推导。常用的有容斥原理，母函数和等式求解等。</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这里就不展开了，大家自己看百度百科。没错，以上内容均摘自百度百科。</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E110C0D9-E597-4083-8017-2A47D312C183}"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两类斯特林数之间的递推式和实际含义很类似，事实上他们之间存在一个互为转置的转化关系：</a:t>
                </a:r>
                <a14:m>
                  <m:oMath xmlns:m="http://schemas.openxmlformats.org/officeDocument/2006/math">
                    <m:nary>
                      <m:naryPr>
                        <m:chr m:val="∑"/>
                        <m:limLoc m:val="subSup"/>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ctrl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这种关系类似于矩阵的对称转置关系。</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3C673488-E440-47C9-A4B5-1E429BAB77DB}"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乘法原理</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若事件</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能以</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种方式发生，另一个不同的事件</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𝑌</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能以</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𝑦</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种不同的方式发生，则事件</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和事件</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𝑌</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能以</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𝑥𝑦</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种方式发生。</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77"/>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157005E1-3B1C-4F66-B5EE-A7CF5183BA09}"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接下来就是紧张刺激的例题环节了。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3.1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𝑇</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组数据，每组数据给出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个房间，每个房间的钥匙随机放在某个房间内，概率相同。有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次炸门的机会，求能进入所有房间的概率。特殊要求：不能炸</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号房间。</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b="0" i="0"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𝑇</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≤200</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pt-BR"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1&lt;</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pt-BR"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≤20</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pt-BR"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pt-BR"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&lt;</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00"/>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2670A152-49B9-46D4-B6BD-631D52D664B9}"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钥匙与门的对应关系呈现出环。打开一个门之后，环内的所有房间都可以进入。</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问题就转化成了</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个房间形成</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个环的概率。</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个房间放</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zh-CN" altLang="en-US"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把</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钥匙的总方案是</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之后就是求</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个房间形成</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个环的总数。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显然是第一类斯特林数。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CB38C89E-8F45-4F1F-9303-A6B16396F68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题目还有一个特殊要求即，</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号点不能单独成环。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所以答案就是</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𝑢</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nary>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0E93601-748D-43E7-A577-8197F6E3CAC7}"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3.2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给出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。求</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个点</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条边无重边无自环的有标号无向图个数。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pt-BR"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pt-BR"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5</m:t>
                    </m:r>
                    <m:r>
                      <a:rPr lang="pt-BR"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15326A08-8428-4592-845D-B1F7F85A9670}"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考虑总数减去不合法的方案数。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总数就是</a:t>
                </a:r>
                <a14:m>
                  <m:oMath xmlns:m="http://schemas.openxmlformats.org/officeDocument/2006/math">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f>
                          <m:fPr>
                            <m:type m:val="lin"/>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bSup>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不合法的方案可以枚举</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号点所在连通块的点数和边数，乘个组合数算一下。</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复杂度</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𝑂</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考虑优化该算法。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458DBF49-D604-43C2-8987-00A81FD9E21D}"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考虑斯特林数。我们有等式：</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14:m>
                  <m:oMath xmlns:m="http://schemas.openxmlformats.org/officeDocument/2006/math">
                    <m:nary>
                      <m:naryPr>
                        <m:chr m:val="∑"/>
                        <m:limLoc m:val="subSup"/>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由于要算的是</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个连通块的方案数，这里只需要</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的情况。即</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e>
                    </m:nary>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212BED21-2456-400B-A0DF-B657E1ABF12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我们可以算出</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个点划分成</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个“连通块”，不同的连通块之间不能有边，同一个连通块不一定要连通，总共有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条边的方案数。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注意到一个</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个连通块的图，会在我们的</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中被算到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次。</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23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CBC3066-BC98-4322-97A1-8BDB13FE35DF}"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根据前面那个式子，我们只要在</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前乘上</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，全部累加起来，就能得到连通图的答案。</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个点</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个连通块，不同的连通块不能有边，同一个连通块不一定要连通，总共有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条边”的方案数，可以枚举连通块的划分，每个连通块里给他连成完全图，然后在这么多边中选择</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条。</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5" name="日期占位符 4"/>
          <p:cNvSpPr>
            <a:spLocks noGrp="1"/>
          </p:cNvSpPr>
          <p:nvPr>
            <p:ph type="dt" sz="half" idx="10"/>
          </p:nvPr>
        </p:nvSpPr>
        <p:spPr/>
        <p:txBody>
          <a:bodyPr/>
          <a:lstStyle/>
          <a:p>
            <a:fld id="{3271D31C-10D0-4429-A2B4-EB62B973F155}" type="datetime1">
              <a:rPr lang="zh-CN" altLang="en-US" smtClean="0"/>
            </a:fld>
            <a:endParaRPr lang="zh-CN" altLang="en-US"/>
          </a:p>
        </p:txBody>
      </p:sp>
      <p:sp>
        <p:nvSpPr>
          <p:cNvPr id="6" name="灯片编号占位符 5"/>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所以现在要求的就是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nary>
                      <m:naryPr>
                        <m:chr m:val="∑"/>
                        <m:limLoc m:val="subSup"/>
                        <m:supHide m:val="on"/>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sub>
                      <m:sup/>
                      <m:e>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b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的每个连通块都是完全图，</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的连通块数，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是边数，即</a:t>
                </a:r>
                <a14:m>
                  <m:oMath xmlns:m="http://schemas.openxmlformats.org/officeDocument/2006/math">
                    <m:nary>
                      <m:naryPr>
                        <m:chr m:val="∑"/>
                        <m:subHide m:val="on"/>
                        <m:supHide m:val="on"/>
                        <m:ctrlPr>
                          <a:rPr lang="zh-CN" altLang="en-US"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f>
                          <m:fPr>
                            <m:ctrlPr>
                              <a:rPr lang="en-US" altLang="zh-CN"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𝑠𝑧</m:t>
                                </m:r>
                              </m:e>
                              <m:sub>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d>
                              <m:dPr>
                                <m:ctrlPr>
                                  <a:rPr lang="en-US" altLang="zh-CN"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0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𝑠𝑧</m:t>
                                    </m:r>
                                  </m:e>
                                  <m:sub>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num>
                          <m:den>
                            <m:r>
                              <a:rPr lang="en-US" altLang="zh-CN" sz="30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个点，</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个连通块，</a:t>
                </a:r>
                <a:r>
                  <a:rPr lang="zh-CN" altLang="en-US"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nary>
                      <m:naryPr>
                        <m:chr m:val="∑"/>
                        <m:subHide m:val="on"/>
                        <m:supHide m:val="on"/>
                        <m:ctrlP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𝑠𝑧</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𝑠𝑧</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e>
                    </m:nary>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464"/>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123C40BA-0B21-457F-972B-0D9D31C64EA7}"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转移枚举</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号点所在的连通块大小：</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sub>
                    </m:sSub>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ub>
                    </m:sSub>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答案就是</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nary>
                      <m:naryPr>
                        <m:chr m:val="∑"/>
                        <m:limLoc m:val="subSup"/>
                        <m:supHide m:val="on"/>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sub>
                      <m:sup/>
                      <m:e>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bSup>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sub>
                        </m:sSub>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复杂度</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𝑂</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还可以继续优化。</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CC1B7FEE-0C86-41E3-96E5-DDD5034A152B}"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从</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个不同的元素中，有次序地选取</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个元素，称为从</a:t>
                </a:r>
                <a14:m>
                  <m:oMath xmlns:m="http://schemas.openxmlformats.org/officeDocument/2006/math">
                    <m:r>
                      <a:rPr lang="en-US" altLang="zh-CN" sz="3200" b="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中取</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个的</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排列</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，其排列数记为</a:t>
                </a:r>
                <a14:m>
                  <m:oMath xmlns:m="http://schemas.openxmlformats.org/officeDocument/2006/math">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。当</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时，称此排列为</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全排列</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sup>
                    </m:sSub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um>
                      <m:den>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en>
                    </m:f>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F0088EA4-A39A-45FA-AAFE-8861899B7C15}"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再来回顾这个式子：</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nary>
                      <m:naryPr>
                        <m:chr m:val="∑"/>
                        <m:limLoc m:val="subSup"/>
                        <m:supHide m:val="on"/>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sub>
                      <m:sup/>
                      <m:e>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b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nary>
                      <m:naryPr>
                        <m:chr m:val="∑"/>
                        <m:limLoc m:val="subSup"/>
                        <m:supHide m:val="on"/>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e>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则答案就是</a:t>
                </a:r>
                <a14:m>
                  <m:oMath xmlns:m="http://schemas.openxmlformats.org/officeDocument/2006/math">
                    <m:nary>
                      <m:naryPr>
                        <m:chr m:val="∑"/>
                        <m:limLoc m:val="subSup"/>
                        <m:supHide m:val="on"/>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up/>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bSup>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怎么计算</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呢？枚举</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号点所在的连通块？有个</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比较麻烦。</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123C40BA-0B21-457F-972B-0D9D31C64EA7}"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斯特林数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考虑不要枚举</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号点所在的连通块，而是任意枚举一个连通块，这样一张图会被计算到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次。</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那么如果我们枚举</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号点以外的任意连通块，一张图就会被算到恰好</a:t>
                </a:r>
                <a14:m>
                  <m:oMath xmlns:m="http://schemas.openxmlformats.org/officeDocument/2006/math">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次了。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这一步的复杂度变成了</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𝑂</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e>
                    </m:d>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123C40BA-0B21-457F-972B-0D9D31C64EA7}"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0000"/>
            <a:lum/>
          </a:blip>
          <a:srcRect/>
          <a:stretch>
            <a:fillRect t="-3000" b="-3000"/>
          </a:stretch>
        </a:blipFill>
        <a:effectLst/>
      </p:bgPr>
    </p:bg>
    <p:spTree>
      <p:nvGrpSpPr>
        <p:cNvPr id="1" name=""/>
        <p:cNvGrpSpPr/>
        <p:nvPr/>
      </p:nvGrpSpPr>
      <p:grpSpPr>
        <a:xfrm>
          <a:off x="0" y="0"/>
          <a:ext cx="0" cy="0"/>
          <a:chOff x="0" y="0"/>
          <a:chExt cx="0" cy="0"/>
        </a:xfrm>
      </p:grpSpPr>
      <p:sp>
        <p:nvSpPr>
          <p:cNvPr id="3" name="MH_Number"/>
          <p:cNvSpPr/>
          <p:nvPr>
            <p:custDataLst>
              <p:tags r:id="rId2"/>
            </p:custDataLst>
          </p:nvPr>
        </p:nvSpPr>
        <p:spPr>
          <a:xfrm>
            <a:off x="1390650" y="2641600"/>
            <a:ext cx="987425" cy="1158875"/>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noFill/>
          <a:ln w="12700" cap="flat" cmpd="sng" algn="ctr">
            <a:noFill/>
            <a:prstDash val="solid"/>
            <a:miter lim="800000"/>
          </a:ln>
          <a:effectLst/>
        </p:spPr>
        <p:txBody>
          <a:bodyPr anchor="ctr">
            <a:normAutofit/>
          </a:bodyPr>
          <a:lstStyle/>
          <a:p>
            <a:pPr algn="ctr">
              <a:defRPr/>
            </a:pPr>
            <a:r>
              <a:rPr lang="en-US" altLang="zh-CN" sz="4800" kern="0" dirty="0">
                <a:solidFill>
                  <a:srgbClr val="FFFFFF"/>
                </a:solidFill>
              </a:rPr>
              <a:t>4</a:t>
            </a:r>
            <a:endParaRPr lang="en-US" altLang="zh-CN" sz="4800" kern="0" dirty="0">
              <a:solidFill>
                <a:srgbClr val="FFFFFF"/>
              </a:solidFill>
            </a:endParaRPr>
          </a:p>
        </p:txBody>
      </p:sp>
      <p:sp>
        <p:nvSpPr>
          <p:cNvPr id="4" name="标题 3"/>
          <p:cNvSpPr>
            <a:spLocks noGrp="1"/>
          </p:cNvSpPr>
          <p:nvPr>
            <p:ph type="title"/>
            <p:custDataLst>
              <p:tags r:id="rId3"/>
            </p:custDataLst>
          </p:nvPr>
        </p:nvSpPr>
        <p:spPr/>
        <p:txBody>
          <a:bodyPr/>
          <a:lstStyle/>
          <a:p>
            <a:r>
              <a:rPr lang="zh-CN" altLang="en-US" sz="4800" dirty="0">
                <a:latin typeface="微软雅黑" panose="020B0503020204020204" charset="-122"/>
                <a:ea typeface="微软雅黑" panose="020B0503020204020204" charset="-122"/>
              </a:rPr>
              <a:t>容斥原理</a:t>
            </a:r>
            <a:endParaRPr lang="zh-CN" altLang="en-US" sz="4800" dirty="0">
              <a:latin typeface="微软雅黑" panose="020B0503020204020204" charset="-122"/>
              <a:ea typeface="微软雅黑" panose="020B0503020204020204" charset="-122"/>
            </a:endParaRPr>
          </a:p>
        </p:txBody>
      </p:sp>
      <p:sp>
        <p:nvSpPr>
          <p:cNvPr id="2" name="日期占位符 1"/>
          <p:cNvSpPr>
            <a:spLocks noGrp="1"/>
          </p:cNvSpPr>
          <p:nvPr>
            <p:ph type="dt" sz="half" idx="10"/>
          </p:nvPr>
        </p:nvSpPr>
        <p:spPr/>
        <p:txBody>
          <a:bodyPr/>
          <a:lstStyle/>
          <a:p>
            <a:fld id="{6324089D-04CA-468E-A80C-126FBDA08EB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0FB65E00-2CB4-4A3E-BB78-987A56C9FCFA}" type="slidenum">
              <a:rPr lang="zh-CN" altLang="en-US" smtClean="0"/>
            </a:fld>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首先给出若干定理。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4.1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b="1"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DeMorgan</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为全集</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𝑈</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的任意两个子集，则</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857885" lvl="1" indent="-514350">
                  <a:lnSpc>
                    <a:spcPct val="100000"/>
                  </a:lnSpc>
                  <a:buFont typeface="+mj-ea"/>
                  <a:buAutoNum type="circleNumDbPlain"/>
                </a:pPr>
                <a:r>
                  <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e>
                    </m:acc>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acc>
                      <m:accPr>
                        <m:chr m:val="̅"/>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acc>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acc>
                      <m:accPr>
                        <m:chr m:val="̅"/>
                        <m:ctrlP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accPr>
                      <m:e>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e>
                    </m:acc>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857885" lvl="1" indent="-514350">
                  <a:lnSpc>
                    <a:spcPct val="100000"/>
                  </a:lnSpc>
                  <a:buFont typeface="+mj-ea"/>
                  <a:buAutoNum type="circleNumDbPlain"/>
                </a:pPr>
                <a:r>
                  <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e>
                    </m:acc>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acc>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acc>
                      <m:accPr>
                        <m:chr m:val="̅"/>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acc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e>
                    </m:acc>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a:t>
                </a:r>
                <a14:m>
                  <m:oMath xmlns:m="http://schemas.openxmlformats.org/officeDocument/2006/math">
                    <m:acc>
                      <m:accPr>
                        <m: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acc>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表示取</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关于全集</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𝑈</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的补集。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4.2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b="1" dirty="0" err="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DeMorgan</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定理的推广形式</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sSub>
                      <m:sSub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0"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 </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为全集</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𝑈</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的子集，则</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857885" lvl="1" indent="-514350">
                  <a:lnSpc>
                    <a:spcPct val="100000"/>
                  </a:lnSpc>
                  <a:buFont typeface="+mj-ea"/>
                  <a:buAutoNum type="circleNumDbPlain"/>
                </a:pPr>
                <a:r>
                  <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e>
                    </m:acc>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acc>
                      <m:accPr>
                        <m:chr m:val="̅"/>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acc>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acc>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e>
                    </m:acc>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857885" lvl="1" indent="-514350">
                  <a:lnSpc>
                    <a:spcPct val="100000"/>
                  </a:lnSpc>
                  <a:buFont typeface="+mj-ea"/>
                  <a:buAutoNum type="circleNumDbPlain"/>
                </a:pPr>
                <a:r>
                  <a:rPr lang="en-US" altLang="zh-CN" sz="29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e>
                    </m:acc>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acc>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acc>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e>
                    </m:acc>
                  </m:oMath>
                </a14:m>
                <a:endParaRPr lang="en-US" altLang="zh-CN" sz="2900" dirty="0">
                  <a:gradFill>
                    <a:gsLst>
                      <a:gs pos="0">
                        <a:srgbClr val="012D86"/>
                      </a:gs>
                      <a:gs pos="100000">
                        <a:srgbClr val="0E2557"/>
                      </a:gs>
                    </a:gsLst>
                    <a:lin ang="0" scaled="0"/>
                  </a:gradFill>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4.3</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容斥原理的简单形式</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是分别具有性质</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的元素集合，则</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77"/>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4.4</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容斥原理</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）集合</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的子集</a:t>
                </a:r>
                <a14:m>
                  <m:oMath xmlns:m="http://schemas.openxmlformats.org/officeDocument/2006/math">
                    <m:sSub>
                      <m:sSub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具有性质</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具有性质</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具有性质</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，则</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857885" lvl="1" indent="-514350">
                  <a:lnSpc>
                    <a:spcPct val="100000"/>
                  </a:lnSpc>
                  <a:buFont typeface="+mj-ea"/>
                  <a:buAutoNum type="circleNumDbPlain"/>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集合</a:t>
                </a:r>
                <a14:m>
                  <m:oMath xmlns:m="http://schemas.openxmlformats.org/officeDocument/2006/math">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至少具有性质</a:t>
                </a:r>
                <a14:m>
                  <m:oMath xmlns:m="http://schemas.openxmlformats.org/officeDocument/2006/math">
                    <m:sSub>
                      <m:sSub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𝑃</m:t>
                        </m:r>
                      </m:e>
                      <m:sub>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之一的元素个数为</a:t>
                </a:r>
                <a14:m>
                  <m:oMath xmlns:m="http://schemas.openxmlformats.org/officeDocument/2006/math">
                    <m:d>
                      <m:dPr>
                        <m:begChr m:val="|"/>
                        <m:endChr m:val="|"/>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d>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d>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e>
                    </m:d>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subHide m:val="on"/>
                        <m:supHide m:val="on"/>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d>
                          <m:dPr>
                            <m:begChr m:val="|"/>
                            <m:endChr m:val="|"/>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e>
                    </m:nary>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subHide m:val="on"/>
                        <m:supHide m:val="on"/>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𝑗</m:t>
                                </m:r>
                              </m:sub>
                            </m:sSub>
                          </m:e>
                        </m:d>
                      </m:e>
                    </m:nary>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subHide m:val="on"/>
                        <m:supHide m:val="on"/>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𝑗</m:t>
                                </m:r>
                              </m:sub>
                            </m:sSub>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e>
                        </m:d>
                      </m:e>
                    </m:nary>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d>
                          <m:dPr>
                            <m:ctrlP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e>
                      <m:sup>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sup>
                    </m:sSup>
                    <m:nary>
                      <m:naryPr>
                        <m:chr m:val="∑"/>
                        <m:subHide m:val="on"/>
                        <m:supHide m:val="on"/>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b>
                            </m:s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e>
                        </m:d>
                      </m:e>
                    </m:nary>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857885" lvl="1" indent="-514350">
                  <a:lnSpc>
                    <a:spcPct val="100000"/>
                  </a:lnSpc>
                  <a:buFont typeface="+mj-ea"/>
                  <a:buAutoNum type="circleNumDbPlain" startAt="2"/>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集合</a:t>
                </a:r>
                <a14:m>
                  <m:oMath xmlns:m="http://schemas.openxmlformats.org/officeDocument/2006/math">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不具有性质</a:t>
                </a:r>
                <a14:m>
                  <m:oMath xmlns:m="http://schemas.openxmlformats.org/officeDocument/2006/math">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𝑃</m:t>
                        </m:r>
                      </m:e>
                      <m: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之一的元素个数为</a:t>
                </a:r>
                <a14:m>
                  <m:oMath xmlns:m="http://schemas.openxmlformats.org/officeDocument/2006/math">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acc>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acc>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acc>
                          <m:accPr>
                            <m: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acc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e>
                        </m:acc>
                      </m:e>
                    </m:d>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d>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subHide m:val="on"/>
                        <m:supHide m:val="on"/>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e>
                        </m:d>
                      </m:e>
                    </m:nary>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subHide m:val="on"/>
                        <m:supHide m:val="on"/>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𝑗</m:t>
                                </m:r>
                              </m:sub>
                            </m:sSub>
                          </m:e>
                        </m:d>
                      </m:e>
                    </m:nary>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subHide m:val="on"/>
                        <m:supHide m:val="on"/>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𝑗</m:t>
                                </m:r>
                              </m:sub>
                            </m:s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e>
                        </m:d>
                      </m:e>
                    </m:nary>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d>
                          <m:d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e>
                        </m:d>
                      </m:e>
                      <m:sup>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sSup>
                    <m:nary>
                      <m:naryPr>
                        <m:chr m:val="∑"/>
                        <m:subHide m:val="on"/>
                        <m:supHide m:val="on"/>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sup/>
                      <m:e>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b>
                            </m:s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𝐴</m:t>
                                </m:r>
                              </m:e>
                              <m:sub>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e>
                        </m:d>
                      </m:e>
                    </m:nary>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容斥原理这个从小学开始就接触的东西，关于定义其实也没什么可以讲的。</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但容斥原理却在组合数学的题目中频频出现，让我们来看一道例题。</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4.1</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有一个</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行</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列的整数矩阵，其中</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到</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𝑛𝑚</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之间的每个整数恰好出现一次。如果一个格子比所有相邻格子（相邻是指有公共边或公共顶点）都小，我们说这个格子是局部极小值。给出所有局部极小值的位置，你的任务是判断有多少个可能的矩阵。</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00"/>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考虑将数字从小到大一个一个填进去。</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由于局部极小值最多</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8</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个，我们可以状压</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DP</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令</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表示已经填完了前</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个数，局部极小值的填充状态为</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的方案数。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举个例子，下图表示转移时的某一个状态。</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这个状态可以用</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7,010110</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即已经填完了前</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7</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个数，</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𝑋</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𝑋</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𝑋</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5</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已经填好。</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pic>
        <p:nvPicPr>
          <p:cNvPr id="6" name="Picture 4"/>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714" r="7806" b="5531"/>
          <a:stretch>
            <a:fillRect/>
          </a:stretch>
        </p:blipFill>
        <p:spPr>
          <a:xfrm>
            <a:off x="942360" y="1825625"/>
            <a:ext cx="3723353" cy="2271251"/>
          </a:xfrm>
          <a:prstGeom prst="rect">
            <a:avLst/>
          </a:prstGeom>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1" presetClass="entr" presetSubtype="0" fill="hold" grpId="0" nodeType="clickEffect">
                                  <p:stCondLst>
                                    <p:cond delay="0"/>
                                  </p:stCondLst>
                                  <p:iterate type="lt">
                                    <p:tmPct val="10000"/>
                                  </p:iterate>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32"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从</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个不同的元素中，选取</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个元素而不考虑其次序时，称为从</a:t>
                </a:r>
                <a14:m>
                  <m:oMath xmlns:m="http://schemas.openxmlformats.org/officeDocument/2006/math">
                    <m:r>
                      <a:rPr lang="en-US" altLang="zh-CN" sz="3200" b="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中取</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个的</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组合</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，其组合数记为</a:t>
                </a:r>
                <a14:m>
                  <m:oMath xmlns:m="http://schemas.openxmlformats.org/officeDocument/2006/math">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，或</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den>
                        </m:f>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定理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type m:val="noBa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den>
                        </m:f>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𝑃</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sup>
                        </m:sSub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𝑟</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240A0246-AABC-495E-AFDF-5B3C3E52BE07}"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考虑</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的转移。有两种情况：</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686435" lvl="1" indent="-342900">
                  <a:lnSpc>
                    <a:spcPct val="100000"/>
                  </a:lnSpc>
                  <a:buFont typeface="Arial"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第</a:t>
                </a:r>
                <a14:m>
                  <m:oMath xmlns:m="http://schemas.openxmlformats.org/officeDocument/2006/math">
                    <m: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个数填在了</a:t>
                </a:r>
                <a:r>
                  <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X</a:t>
                </a: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上。枚举还没有填上数的</a:t>
                </a:r>
                <a14:m>
                  <m:oMath xmlns:m="http://schemas.openxmlformats.org/officeDocument/2006/math">
                    <m:sSub>
                      <m:sSubPr>
                        <m:ctrlP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𝑋</m:t>
                        </m:r>
                      </m:e>
                      <m:sub>
                        <m:r>
                          <a:rPr lang="en-US" altLang="zh-CN" sz="29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Sub>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，把</a:t>
                </a:r>
                <a14:m>
                  <m:oMath xmlns:m="http://schemas.openxmlformats.org/officeDocument/2006/math">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填上，</a:t>
                </a:r>
                <a:r>
                  <a:rPr lang="en-US" altLang="zh-CN" sz="28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sub>
                    </m:sSub>
                    <m:r>
                      <a:rPr lang="en-US" altLang="zh-CN" sz="28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sub>
                    </m:sSub>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686435" lvl="1" indent="-342900">
                  <a:lnSpc>
                    <a:spcPct val="100000"/>
                  </a:lnSpc>
                  <a:buFont typeface="Arial"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第</a:t>
                </a:r>
                <a14:m>
                  <m:oMath xmlns:m="http://schemas.openxmlformats.org/officeDocument/2006/math">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个数没有填在了</a:t>
                </a:r>
                <a:r>
                  <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X</a:t>
                </a: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上。假设未填充的</a:t>
                </a:r>
                <a:r>
                  <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X</a:t>
                </a: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格及其周围的格子共有</a:t>
                </a:r>
                <a14:m>
                  <m:oMath xmlns:m="http://schemas.openxmlformats.org/officeDocument/2006/math">
                    <m:sSub>
                      <m:sSubPr>
                        <m:ctrlP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𝑐𝑛𝑡</m:t>
                        </m:r>
                      </m:e>
                      <m:sub>
                        <m:r>
                          <a:rPr lang="en-US" altLang="zh-CN" sz="29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sub>
                    </m:sSub>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个（及上图中的蓝色格子）。那么</a:t>
                </a:r>
                <a14:m>
                  <m:oMath xmlns:m="http://schemas.openxmlformats.org/officeDocument/2006/math">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可以填的位置有</a:t>
                </a:r>
                <a14:m>
                  <m:oMath xmlns:m="http://schemas.openxmlformats.org/officeDocument/2006/math">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𝑛𝑚</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𝑐𝑛𝑡</m:t>
                        </m:r>
                      </m:e>
                      <m:sub>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𝑗</m:t>
                        </m:r>
                      </m:sub>
                    </m:sSub>
                    <m:r>
                      <a:rPr lang="en-US" altLang="zh-CN" sz="29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我们回到例子，来具体看一下转移。</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 </a:t>
                </a: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686435" lvl="1" indent="-342900">
                  <a:lnSpc>
                    <a:spcPct val="100000"/>
                  </a:lnSpc>
                  <a:buFont typeface="Arial" charset="0"/>
                  <a:buChar char="ᵜ"/>
                </a:pPr>
                <a14:m>
                  <m:oMath xmlns:m="http://schemas.openxmlformats.org/officeDocument/2006/math">
                    <m:sSub>
                      <m:sSub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7,010110</m:t>
                        </m:r>
                      </m:sub>
                    </m:sSub>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8</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1011</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29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8</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,01</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110</m:t>
                        </m:r>
                      </m:sub>
                    </m:sSub>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en-US" altLang="zh-CN" sz="29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8</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1011</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686435" lvl="1" indent="-342900">
                  <a:lnSpc>
                    <a:spcPct val="100000"/>
                  </a:lnSpc>
                  <a:buFont typeface="Arial" charset="0"/>
                  <a:buChar char="ᵜ"/>
                </a:pPr>
                <a14:m>
                  <m:oMath xmlns:m="http://schemas.openxmlformats.org/officeDocument/2006/math">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7,010110</m:t>
                        </m:r>
                      </m:sub>
                    </m:sSub>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4×7−17−7=4</m:t>
                        </m:r>
                      </m:e>
                    </m:d>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8</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,010110</m:t>
                        </m:r>
                      </m:sub>
                    </m:sSub>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pic>
        <p:nvPicPr>
          <p:cNvPr id="6" name="Picture 4"/>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714" r="7806" b="5531"/>
          <a:stretch>
            <a:fillRect/>
          </a:stretch>
        </p:blipFill>
        <p:spPr>
          <a:xfrm>
            <a:off x="942360" y="1825625"/>
            <a:ext cx="3723353" cy="2271251"/>
          </a:xfrm>
          <a:prstGeom prst="rect">
            <a:avLst/>
          </a:prstGeom>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1" presetClass="entr" presetSubtype="0" fill="hold" grpId="0" nodeType="clickEffect">
                                  <p:stCondLst>
                                    <p:cond delay="0"/>
                                  </p:stCondLst>
                                  <p:iterate type="lt">
                                    <p:tmPct val="10000"/>
                                  </p:iterate>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32"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但是，还有一个小问题：刚才的做法虽然保证了</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X</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上的数一定是局部极小值，但是没有保证非</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X</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上的数一定不是局部极小值。</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考虑容斥。我们先枚举哪个非</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X</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的格子变成了局部极小值，然后状压</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DP</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一遍，把答案减去这部分。</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但考虑到有可能有两个非</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X</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的格子，这样就多减了，于是枚举它们，把答案加上。</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以此类推，枚举非</a:t>
            </a:r>
            <a:r>
              <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rPr>
              <a:t>X</a:t>
            </a: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的格子变成了局部极小值的集合，若集合内元素个数是奇数，那么答案就减去这部分，否则答案就加上这部分。</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ClrTx/>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这道题就解决了，我们再来看另一道例题。</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例题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4.2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一个有</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个元素的集合有</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个不同子集（包含空集），现在要在这</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个集合中取出若干集合（至少一个），使得它们的交集的元素个数为</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，求取法的方案数，答案模</a:t>
                </a:r>
                <a14:m>
                  <m:oMath xmlns:m="http://schemas.openxmlformats.org/officeDocument/2006/math">
                    <m:sSup>
                      <m:sSup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9</m:t>
                        </m:r>
                      </m:sup>
                    </m:sSup>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+7</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数据范围</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6</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容斥原理</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这道题很简单：考虑容斥原理，计算交集大小至少为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的集合有多少种。</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首先需要选出</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个元素，方案为</a:t>
                </a:r>
                <a14:m>
                  <m:oMath xmlns:m="http://schemas.openxmlformats.org/officeDocument/2006/math">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其它</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个集合每个可选可不选，一共</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种。</a:t>
                </a: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故答案为</a:t>
                </a:r>
                <a14:m>
                  <m:oMath xmlns:m="http://schemas.openxmlformats.org/officeDocument/2006/math">
                    <m:nary>
                      <m:naryPr>
                        <m:chr m:val="∑"/>
                        <m:limLoc m:val="subSup"/>
                        <m:ctrlPr>
                          <a:rPr lang="zh-CN" altLang="en-US"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e>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bSup>
                        <m:sSubSup>
                          <m:sSub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bSup>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sup>
                                </m:sSup>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d>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BF2A0021-8570-49C9-8264-7A35E81D0396}"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0000"/>
            <a:lum/>
          </a:blip>
          <a:srcRect/>
          <a:stretch>
            <a:fillRect t="-3000" b="-3000"/>
          </a:stretch>
        </a:blipFill>
        <a:effectLst/>
      </p:bgPr>
    </p:bg>
    <p:spTree>
      <p:nvGrpSpPr>
        <p:cNvPr id="1" name=""/>
        <p:cNvGrpSpPr/>
        <p:nvPr/>
      </p:nvGrpSpPr>
      <p:grpSpPr>
        <a:xfrm>
          <a:off x="0" y="0"/>
          <a:ext cx="0" cy="0"/>
          <a:chOff x="0" y="0"/>
          <a:chExt cx="0" cy="0"/>
        </a:xfrm>
      </p:grpSpPr>
      <p:sp>
        <p:nvSpPr>
          <p:cNvPr id="3" name="MH_Number"/>
          <p:cNvSpPr/>
          <p:nvPr>
            <p:custDataLst>
              <p:tags r:id="rId2"/>
            </p:custDataLst>
          </p:nvPr>
        </p:nvSpPr>
        <p:spPr>
          <a:xfrm>
            <a:off x="1390650" y="2641600"/>
            <a:ext cx="987425" cy="1158875"/>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noFill/>
          <a:ln w="12700" cap="flat" cmpd="sng" algn="ctr">
            <a:noFill/>
            <a:prstDash val="solid"/>
            <a:miter lim="800000"/>
          </a:ln>
          <a:effectLst/>
        </p:spPr>
        <p:txBody>
          <a:bodyPr anchor="ctr">
            <a:normAutofit/>
          </a:bodyPr>
          <a:lstStyle/>
          <a:p>
            <a:pPr algn="ctr">
              <a:defRPr/>
            </a:pPr>
            <a:r>
              <a:rPr lang="en-US" altLang="zh-CN" sz="4800" kern="0" dirty="0">
                <a:solidFill>
                  <a:srgbClr val="FFFFFF"/>
                </a:solidFill>
              </a:rPr>
              <a:t>5</a:t>
            </a:r>
            <a:endParaRPr lang="en-US" altLang="zh-CN" sz="4800" kern="0" dirty="0">
              <a:solidFill>
                <a:srgbClr val="FFFFFF"/>
              </a:solidFill>
            </a:endParaRPr>
          </a:p>
        </p:txBody>
      </p:sp>
      <p:sp>
        <p:nvSpPr>
          <p:cNvPr id="4" name="标题 3"/>
          <p:cNvSpPr>
            <a:spLocks noGrp="1"/>
          </p:cNvSpPr>
          <p:nvPr>
            <p:ph type="title"/>
            <p:custDataLst>
              <p:tags r:id="rId3"/>
            </p:custDataLst>
          </p:nvPr>
        </p:nvSpPr>
        <p:spPr/>
        <p:txBody>
          <a:bodyPr/>
          <a:lstStyle/>
          <a:p>
            <a:r>
              <a:rPr lang="zh-CN" altLang="en-US" sz="4800" dirty="0">
                <a:latin typeface="微软雅黑" panose="020B0503020204020204" charset="-122"/>
                <a:ea typeface="微软雅黑" panose="020B0503020204020204" charset="-122"/>
              </a:rPr>
              <a:t>生成函数</a:t>
            </a:r>
            <a:endParaRPr lang="zh-CN" altLang="en-US" sz="4800" dirty="0">
              <a:latin typeface="微软雅黑" panose="020B0503020204020204" charset="-122"/>
              <a:ea typeface="微软雅黑" panose="020B0503020204020204" charset="-122"/>
            </a:endParaRPr>
          </a:p>
        </p:txBody>
      </p:sp>
      <p:sp>
        <p:nvSpPr>
          <p:cNvPr id="2" name="日期占位符 1"/>
          <p:cNvSpPr>
            <a:spLocks noGrp="1"/>
          </p:cNvSpPr>
          <p:nvPr>
            <p:ph type="dt" sz="half" idx="10"/>
          </p:nvPr>
        </p:nvSpPr>
        <p:spPr/>
        <p:txBody>
          <a:bodyPr/>
          <a:lstStyle/>
          <a:p>
            <a:fld id="{FB080B7E-4F30-48BA-B7C6-22671CCD0CC0}"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0FB65E00-2CB4-4A3E-BB78-987A56C9FCFA}" type="slidenum">
              <a:rPr lang="zh-CN" altLang="en-US" smtClean="0"/>
            </a:fld>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5.1</a:t>
                </a:r>
                <a:r>
                  <a:rPr lang="en-US" altLang="zh-CN" sz="320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母函数</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是用于对应一个无穷序列的幂级数，一般来说母函数有形式：</a:t>
                </a:r>
                <a14:m>
                  <m:oMath xmlns:m="http://schemas.openxmlformats.org/officeDocument/2006/math">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ary>
                      <m:naryPr>
                        <m:chr m:val="∑"/>
                        <m:limLoc m:val="subSup"/>
                        <m:supHide m:val="on"/>
                        <m:ctrlP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naryPr>
                      <m:sub>
                        <m:r>
                          <m:rPr>
                            <m:brk m:alnAt="9"/>
                          </m:rP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ub>
                      <m:sup/>
                      <m:e>
                        <m:sSub>
                          <m:sSubPr>
                            <m:ctrlP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sub>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sSup>
                          <m:sSupPr>
                            <m:ctrlP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sup>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sSup>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我们称</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是序列</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的母函数，下文表示为：</a:t>
                </a:r>
                <a:r>
                  <a:rPr lang="en-US" altLang="zh-CN" sz="32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举一个例子：序列</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1,1,1,1,1</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对应的母函数是</a:t>
                </a:r>
                <a14:m>
                  <m:oMath xmlns:m="http://schemas.openxmlformats.org/officeDocument/2006/math">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8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8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ary>
                      <m:naryPr>
                        <m:chr m:val="∑"/>
                        <m:limLoc m:val="subSup"/>
                        <m:supHide m:val="on"/>
                        <m:ctrl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naryPr>
                      <m:sub>
                        <m:r>
                          <m:rPr>
                            <m:brk m:alnAt="9"/>
                          </m:r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ub>
                      <m:sup/>
                      <m:e>
                        <m:sSup>
                          <m:sSupPr>
                            <m:ctrl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sup>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sSup>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855"/>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用等比数列求和公式</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𝑆</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𝑎</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𝑞</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𝑞</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我们知道</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，这里我们称</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是这个母函数的闭形式。</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需要注意的是，由于收敛问题，这个公式在 </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时并不成立。</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但因为我们在考虑母函数的问题时不需要代入</a:t>
                </a:r>
                <a14:m>
                  <m:oMath xmlns:m="http://schemas.openxmlformats.org/officeDocument/2006/math">
                    <m: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的值求出函数值，所以我们在做母函数时并不需要考虑收敛性，本文将忽略母函数的收敛问题。</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接下来介绍一些母函数的基本操作。</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1.3</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排列记为</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1,2,</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ℕ</m:t>
                        </m:r>
                      </m:e>
                      <m:sup>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，一个排列是</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到</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的一个双射，一般用</a:t>
                </a:r>
                <a14:m>
                  <m:oMath xmlns:m="http://schemas.openxmlformats.org/officeDocument/2006/math">
                    <m:r>
                      <a:rPr lang="zh-CN" altLang="en-US" sz="3200" i="1" smtClean="0">
                        <a:gradFill>
                          <a:gsLst>
                            <a:gs pos="0">
                              <a:srgbClr val="012D86"/>
                            </a:gs>
                            <a:gs pos="100000">
                              <a:srgbClr val="0E2557"/>
                            </a:gs>
                          </a:gsLst>
                          <a:lin ang="0" scaled="0"/>
                        </a:gradFill>
                        <a:latin typeface="Cambria Math" panose="02040503050406030204" pitchFamily="18" charset="0"/>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表示。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一个由</a:t>
                </a:r>
                <a14:m>
                  <m:oMath xmlns:m="http://schemas.openxmlformats.org/officeDocument/2006/math">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个元素组成的排列</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可以写成如下的形式</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mPr>
                          <m:mr>
                            <m:e>
                              <m:r>
                                <m:rPr>
                                  <m:brk m:alnAt="7"/>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mr>
                          <m:m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mr>
                        </m: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m>
                          <m:mPr>
                            <m:mcs>
                              <m:mc>
                                <m:mcPr>
                                  <m:count m:val="1"/>
                                  <m:mcJc m:val="center"/>
                                </m:mcPr>
                              </m:mc>
                            </m:mcs>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mPr>
                          <m:mr>
                            <m:e>
                              <m:r>
                                <m:rPr>
                                  <m:brk m:alnAt="7"/>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mr>
                          <m:m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mr>
                        </m: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m>
                          <m:mPr>
                            <m:mcs>
                              <m:mc>
                                <m:mcPr>
                                  <m:count m:val="1"/>
                                  <m:mcJc m:val="center"/>
                                </m:mcPr>
                              </m:mc>
                            </m:mcs>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mPr>
                          <m:mr>
                            <m:e>
                              <m:r>
                                <m:rPr>
                                  <m:brk m:alnAt="7"/>
                                </m:rP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mr>
                          <m:mr>
                            <m:e>
                              <m:r>
                                <a:rPr lang="en-US" altLang="zh-CN" sz="32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mr>
                        </m: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m>
                          <m:mPr>
                            <m:mcs>
                              <m:mc>
                                <m:mcPr>
                                  <m:count m:val="1"/>
                                  <m:mcJc m:val="center"/>
                                </m:mcPr>
                              </m:mc>
                            </m:mcs>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mPr>
                          <m:mr>
                            <m:e>
                              <m:r>
                                <m:rPr>
                                  <m:brk m:alnAt="7"/>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e>
                          </m:mr>
                          <m:m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𝑖</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e>
                          </m:mr>
                        </m:m>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1700"/>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511F246B-7D86-43B8-BC0D-86D1B00F0217}"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①放缩：</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14:m>
                  <m:oMath xmlns:m="http://schemas.openxmlformats.org/officeDocument/2006/math">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𝑐𝐺</m:t>
                    </m:r>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𝑐</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②加减法：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14:m>
                  <m:oMath xmlns:m="http://schemas.openxmlformats.org/officeDocument/2006/math">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e>
                    </m:d>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e>
                    </m:d>
                    <m:sSup>
                      <m:sSup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begChr m:val="⟨"/>
                        <m:endChr m:val="⟩"/>
                        <m:ctrlP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③右移：</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这个操作指将序列向右平移</a:t>
                </a:r>
                <a14:m>
                  <m:oMath xmlns:m="http://schemas.openxmlformats.org/officeDocument/2006/math">
                    <m: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位，并在前</a:t>
                </a:r>
                <a14:m>
                  <m:oMath xmlns:m="http://schemas.openxmlformats.org/officeDocument/2006/math">
                    <m: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位补</a:t>
                </a:r>
                <a:r>
                  <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14:m>
                  <m:oMath xmlns:m="http://schemas.openxmlformats.org/officeDocument/2006/math">
                    <m:sSup>
                      <m:sSup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sSup>
                      <m:sSup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sup>
                    </m:s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sSup>
                      <m:sSup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其中序列</a:t>
                </a:r>
                <a14:m>
                  <m:oMath xmlns:m="http://schemas.openxmlformats.org/officeDocument/2006/math">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前面有</a:t>
                </a:r>
                <a14:m>
                  <m:oMath xmlns:m="http://schemas.openxmlformats.org/officeDocument/2006/math">
                    <m:r>
                      <a:rPr lang="en-US" altLang="zh-CN" sz="29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𝑘</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a:t>
                </a:r>
                <a:r>
                  <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0</a:t>
                </a: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④求导：</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en-US" altLang="zh-CN" sz="2900" dirty="0">
                    <a:gradFill>
                      <a:gsLst>
                        <a:gs pos="0">
                          <a:srgbClr val="012D86"/>
                        </a:gs>
                        <a:gs pos="100000">
                          <a:srgbClr val="0E2557"/>
                        </a:gs>
                      </a:gsLst>
                      <a:lin ang="0" scaled="0"/>
                    </a:gradFill>
                    <a:ea typeface="微软雅黑" panose="020B0503020204020204" pitchFamily="34" charset="-122"/>
                  </a:rPr>
                  <a:t> </a:t>
                </a:r>
                <a14:m>
                  <m:oMath xmlns:m="http://schemas.openxmlformats.org/officeDocument/2006/math">
                    <m:sSup>
                      <m:sSup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up>
                    </m:sSup>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b>
                    </m:sSub>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r>
                  <a:rPr lang="en-US" altLang="zh-CN" sz="29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a:t> </a:t>
                </a:r>
                <a14:m>
                  <m:oMath xmlns:m="http://schemas.openxmlformats.org/officeDocument/2006/math">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求导操作有两个效果，将序列左移一位并使每项乘以它的下标。</a:t>
                </a:r>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④求导：</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举个例子：</a:t>
                </a:r>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设</a:t>
                </a:r>
                <a14:m>
                  <m:oMath xmlns:m="http://schemas.openxmlformats.org/officeDocument/2006/math">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则</a:t>
                </a:r>
                <a14:m>
                  <m:oMath xmlns:m="http://schemas.openxmlformats.org/officeDocument/2006/math">
                    <m:f>
                      <m:f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den>
                    </m:f>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sup>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up>
                    </m:sSup>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900" b="0" i="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那么闭形式</a:t>
                </a:r>
                <a14:m>
                  <m:oMath xmlns:m="http://schemas.openxmlformats.org/officeDocument/2006/math">
                    <m:f>
                      <m:f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den>
                    </m:f>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对应的序列就是</a:t>
                </a:r>
                <a14:m>
                  <m:oMath xmlns:m="http://schemas.openxmlformats.org/officeDocument/2006/math">
                    <m:d>
                      <m:dPr>
                        <m:begChr m:val="⟨"/>
                        <m:endChr m:val="⟩"/>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1,2,3,4,5,</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⑤卷积规则：</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14:m>
                  <m:oMath xmlns:m="http://schemas.openxmlformats.org/officeDocument/2006/math">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𝐻</m:t>
                    </m:r>
                    <m:d>
                      <m:d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𝐹</m:t>
                    </m:r>
                    <m:d>
                      <m:dPr>
                        <m:ctrlP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d>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d>
                      <m:dPr>
                        <m:ctrlP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则</a:t>
                </a:r>
                <a14:m>
                  <m:oMath xmlns:m="http://schemas.openxmlformats.org/officeDocument/2006/math">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𝐻</m:t>
                    </m:r>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a:t>
                </a:r>
                <a14:m>
                  <m:oMath xmlns:m="http://schemas.openxmlformats.org/officeDocument/2006/math">
                    <m:sSup>
                      <m:sSupPr>
                        <m:ctrlP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9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9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的系数</a:t>
                </a:r>
                <a14:m>
                  <m:oMath xmlns:m="http://schemas.openxmlformats.org/officeDocument/2006/math">
                    <m:sSub>
                      <m:sSubPr>
                        <m:ctrlPr>
                          <a:rPr lang="en-US" altLang="zh-CN" sz="29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h</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sSub>
                      <m:sSubPr>
                        <m:ctrlP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sSub>
                      <m:sSub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由此也可以证明上面闭形式</a:t>
                </a:r>
                <a14:m>
                  <m:oMath xmlns:m="http://schemas.openxmlformats.org/officeDocument/2006/math">
                    <m:f>
                      <m:f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90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den>
                    </m:f>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对应的序列就是</a:t>
                </a:r>
                <a14:m>
                  <m:oMath xmlns:m="http://schemas.openxmlformats.org/officeDocument/2006/math">
                    <m:d>
                      <m:dPr>
                        <m:begChr m:val="⟨"/>
                        <m:endChr m:val="⟩"/>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1,2,3,4,5,</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635" indent="0">
                  <a:lnSpc>
                    <a:spcPct val="100000"/>
                  </a:lnSpc>
                  <a:buClrTx/>
                  <a:buNone/>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⑤卷积规则：</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卷积规则比较重要的一点是：</a:t>
                </a:r>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lvl="1">
                  <a:lnSpc>
                    <a:spcPct val="100000"/>
                  </a:lnSpc>
                  <a:buFont typeface="Arial" panose="020B0604020202020204" pitchFamily="34" charset="0"/>
                  <a:buChar char="ᵜ"/>
                </a:pPr>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在处理组合问题时，当</a:t>
                </a:r>
                <a14:m>
                  <m:oMath xmlns:m="http://schemas.openxmlformats.org/officeDocument/2006/math">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对应在</a:t>
                </a:r>
                <a14:m>
                  <m:oMath xmlns:m="http://schemas.openxmlformats.org/officeDocument/2006/math">
                    <m: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中选择元素的母函数， </a:t>
                </a:r>
                <a14:m>
                  <m:oMath xmlns:m="http://schemas.openxmlformats.org/officeDocument/2006/math">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𝐹</m:t>
                    </m:r>
                    <m:d>
                      <m:d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d>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对应在</a:t>
                </a:r>
                <a14:m>
                  <m:oMath xmlns:m="http://schemas.openxmlformats.org/officeDocument/2006/math">
                    <m:r>
                      <a:rPr lang="en-US" altLang="zh-CN" sz="29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𝐵</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中选择元素的母函数，则</a:t>
                </a:r>
                <a14:m>
                  <m:oMath xmlns:m="http://schemas.openxmlformats.org/officeDocument/2006/math">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9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𝐹</m:t>
                    </m:r>
                    <m:d>
                      <m:dPr>
                        <m:ctrlP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29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d>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对应在</a:t>
                </a:r>
                <a14:m>
                  <m:oMath xmlns:m="http://schemas.openxmlformats.org/officeDocument/2006/math">
                    <m:r>
                      <a:rPr lang="en-US" altLang="zh-CN" sz="29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𝐴</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9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𝐵</m:t>
                    </m:r>
                  </m:oMath>
                </a14:m>
                <a:r>
                  <a:rPr lang="zh-CN" altLang="en-US"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选择元素的母函数。</a:t>
                </a:r>
                <a:endParaRPr lang="en-US" altLang="zh-CN" sz="29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由上面的基本操作我们已经可以求出很多序列对应的母函数了。</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上文中已经求出了闭形式</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和</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对应的序列。</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我们考虑求一个常用的母函数</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对应的序列。</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den>
                    </m:f>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e>
                        </m:d>
                      </m:e>
                      <m: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e>
                      <m:sup>
                        <m:r>
                          <a:rPr lang="en-US" altLang="zh-CN" sz="28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中</a:t>
                </a:r>
                <a14:m>
                  <m:oMath xmlns:m="http://schemas.openxmlformats.org/officeDocument/2006/math">
                    <m:sSup>
                      <m:sSup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的系数</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的值就等价于不定方程</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的非负整数解的个数。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而这个不定方程非负整数解的个数是我们熟悉的问题，由插板法或者其他方法易得</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我们也可以用另外一种方法求</a:t>
                </a:r>
                <a14:m>
                  <m:oMath xmlns:m="http://schemas.openxmlformats.org/officeDocument/2006/math">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den>
                    </m:f>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r>
                      <a:rPr lang="en-US" altLang="zh-CN" sz="3200" b="0" i="1" dirty="0"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p>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，之后运用数学归纳法同样可以得到</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那么闭形式</a:t>
                </a:r>
                <a14:m>
                  <m:oMath xmlns:m="http://schemas.openxmlformats.org/officeDocument/2006/math">
                    <m:f>
                      <m:f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i="1" dirty="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对应的序列为</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我们再来考虑一下闭形式</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我们可以把</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看成一个整体来展开。</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参考</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的展开后我们得到：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begChr m:val="⟨"/>
                        <m:endChr m:val="⟩"/>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1,</m:t>
                        </m:r>
                        <m:r>
                          <a:rPr lang="zh-CN" altLang="en-US"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𝛼</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zh-CN" altLang="en-US"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𝛼</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2</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排列组合</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例如：</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个元素组成的排列</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可以写成</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mPr>
                          <m:mr>
                            <m:e>
                              <m:r>
                                <m:rPr>
                                  <m:brk m:alnAt="7"/>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mr>
                          <m:m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e>
                          </m:mr>
                        </m: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m>
                          <m:mPr>
                            <m:mcs>
                              <m:mc>
                                <m:mcPr>
                                  <m:count m:val="1"/>
                                  <m:mcJc m:val="center"/>
                                </m:mcPr>
                              </m:mc>
                            </m:mcs>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mPr>
                          <m:mr>
                            <m:e>
                              <m:r>
                                <m:rPr>
                                  <m:brk m:alnAt="7"/>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mr>
                          <m:m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e>
                          </m:mr>
                        </m: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m>
                          <m:mPr>
                            <m:mcs>
                              <m:mc>
                                <m:mcPr>
                                  <m:count m:val="1"/>
                                  <m:mcJc m:val="center"/>
                                </m:mcPr>
                              </m:mc>
                            </m:mcs>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mPr>
                          <m:mr>
                            <m:e>
                              <m:r>
                                <m:rPr>
                                  <m:brk m:alnAt="7"/>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e>
                          </m:mr>
                          <m:m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e>
                          </m:mr>
                        </m: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m>
                          <m:mPr>
                            <m:mcs>
                              <m:mc>
                                <m:mcPr>
                                  <m:count m:val="1"/>
                                  <m:mcJc m:val="center"/>
                                </m:mcPr>
                              </m:mc>
                            </m:mcs>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mPr>
                          <m:mr>
                            <m:e>
                              <m:r>
                                <m:rPr>
                                  <m:brk m:alnAt="7"/>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e>
                          </m:mr>
                          <m:m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5</m:t>
                              </m:r>
                            </m:e>
                          </m:mr>
                        </m: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  </m:t>
                        </m:r>
                        <m:m>
                          <m:mPr>
                            <m:mcs>
                              <m:mc>
                                <m:mcPr>
                                  <m:count m:val="1"/>
                                  <m:mcJc m:val="center"/>
                                </m:mcPr>
                              </m:mc>
                            </m:mcs>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mPr>
                          <m:mr>
                            <m:e>
                              <m:r>
                                <m:rPr>
                                  <m:brk m:alnAt="7"/>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5</m:t>
                              </m:r>
                            </m:e>
                          </m:mr>
                          <m:m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e>
                          </m:mr>
                        </m:m>
                      </m:e>
                    </m:d>
                  </m:oMath>
                </a14:m>
                <a:endParaRPr lang="en-US" altLang="zh-CN" sz="3200" i="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可以进行圈的分解，我们可以将上面的排列写成</a:t>
                </a:r>
                <a14:m>
                  <m:oMath xmlns:m="http://schemas.openxmlformats.org/officeDocument/2006/math">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132</m:t>
                        </m:r>
                      </m:e>
                    </m:d>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45</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，这种圈的分解与</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是一一对应的，</a:t>
                </a:r>
                <a14:m>
                  <m:oMath xmlns:m="http://schemas.openxmlformats.org/officeDocument/2006/math">
                    <m:r>
                      <a:rPr lang="zh-CN" altLang="en-US" sz="3200" i="1">
                        <a:gradFill>
                          <a:gsLst>
                            <a:gs pos="0">
                              <a:srgbClr val="012D86"/>
                            </a:gs>
                            <a:gs pos="100000">
                              <a:srgbClr val="0E2557"/>
                            </a:gs>
                          </a:gsLst>
                          <a:lin ang="0" scaled="0"/>
                        </a:gradFill>
                        <a:latin typeface="Cambria Math" panose="02040503050406030204" pitchFamily="18" charset="0"/>
                      </a:rPr>
                      <m:t>𝜋</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的圈之间是无序的。</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9B988E6E-04E9-401E-89BD-2145340C62C2}"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结合</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我们可以得到一个比较有用的结论：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num>
                      <m:den>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p>
                        </m:sSup>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zh-CN" altLang="en-US"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sSubSup>
                      <m:sSub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zh-CN" altLang="en-US"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𝛼</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sSubSup>
                      <m:sSub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𝐶</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𝑚</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p>
                    </m:sSubSup>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有时候序列</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所具有的母函数的性质十分复杂，而序列</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所具有的母函数的性质十分简单。</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那我们宁愿选择</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来研究，然后再乘以</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定义 </a:t>
                </a:r>
                <a:r>
                  <a:rPr lang="en-US" altLang="zh-CN"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5.2</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我们称</a:t>
                </a: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nary>
                      <m:naryPr>
                        <m:chr m:val="∑"/>
                        <m:limLoc m:val="subSup"/>
                        <m:supHide m:val="on"/>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up/>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b>
                        </m:sSub>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为序列</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r>
                  <a:rPr lang="zh-CN" altLang="en-US" sz="3200" b="1"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指数型母函数</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因为指数型母函数在处理排列问题时符合上文提到的卷积规则。</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所以我们一般用指数型母函数来处理排列问题。</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endPar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我们先来研究一下最基本的序列</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1,1,1</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所对应的指数型母函数。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它对应的指数型母函数根据定义为：</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的闭形式用初等方法不容易得到，这里我们用微积分中的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Taylor </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公式：（不考虑收敛问题时）</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up>
                    </m:sSup>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r>
                      <a:rPr lang="en-US" altLang="zh-CN" sz="3200" b="0" i="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up>
                        </m:sSup>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up>
                        </m:sSup>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e>
                        </m:d>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取</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，得</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4</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𝐺</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也就是说序列</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1,1,1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的指数型母函数的闭形式为</a:t>
                </a:r>
                <a14:m>
                  <m:oMath xmlns:m="http://schemas.openxmlformats.org/officeDocument/2006/math">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同样运用 </a:t>
                </a:r>
                <a:r>
                  <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Taylor </a:t>
                </a: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公式，我们可以得到：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序列</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的指数型母函数为</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序列</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的指数型母函数为</a:t>
                </a:r>
                <a14:m>
                  <m:oMath xmlns:m="http://schemas.openxmlformats.org/officeDocument/2006/math">
                    <m:f>
                      <m:f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序列</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1,0,1,0,1,0,</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的指数型母函数为</a:t>
                </a:r>
                <a14:m>
                  <m:oMath xmlns:m="http://schemas.openxmlformats.org/officeDocument/2006/math">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𝑒</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sup>
                        </m:sSup>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ClrTx/>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指数型母函数的放缩与加减法操作与普通母函数是一致的，但左移和右移操作的方式不太一样：</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则</a:t>
                </a:r>
                <a14:m>
                  <m:oMath xmlns:m="http://schemas.openxmlformats.org/officeDocument/2006/math">
                    <m:sSup>
                      <m:sSup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e>
                      <m:sup>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up>
                    </m:sSup>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3</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normAutofit/>
          </a:bodyPr>
          <a:lstStyle/>
          <a:p>
            <a:pPr marL="343535" indent="-342900">
              <a:lnSpc>
                <a:spcPct val="100000"/>
              </a:lnSpc>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也就是说求导可以完成对指数型母函数的左移操作。</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同样的道理，积分操作可以完成对指数型母函数的右移操作。</a:t>
            </a:r>
            <a:endParaRPr lang="en-US" altLang="zh-CN"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a:p>
            <a:pPr marL="343535" indent="-342900">
              <a:lnSpc>
                <a:spcPct val="100000"/>
              </a:lnSpc>
              <a:buFont typeface="Arial" panose="020B0604020202020204" pitchFamily="34" charset="0"/>
              <a:buChar char="ᵜ"/>
            </a:pPr>
            <a:r>
              <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rPr>
              <a:t>指数型母函数和普通母函数一样，最有趣的运算是乘积。</a:t>
            </a:r>
            <a:endParaRPr lang="zh-CN" altLang="en-US" sz="3200" dirty="0">
              <a:gradFill>
                <a:gsLst>
                  <a:gs pos="0">
                    <a:srgbClr val="012D86"/>
                  </a:gs>
                  <a:gs pos="100000">
                    <a:srgbClr val="0E2557"/>
                  </a:gs>
                </a:gsLst>
                <a:lin ang="0" scaled="0"/>
              </a:gra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我们设</a:t>
                </a: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是序列</a:t>
                </a:r>
                <a14:m>
                  <m:oMath xmlns:m="http://schemas.openxmlformats.org/officeDocument/2006/math">
                    <m:d>
                      <m:dPr>
                        <m:begChr m:val="⟨"/>
                        <m:endChr m:val="⟩"/>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的指数型母函数。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𝐹</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是序列</a:t>
                </a:r>
                <a14:m>
                  <m:oMath xmlns:m="http://schemas.openxmlformats.org/officeDocument/2006/math">
                    <m:d>
                      <m:dPr>
                        <m:begChr m:val="⟨"/>
                        <m:endChr m:val="⟩"/>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的指数型母函数。</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那么：</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生成函数</a:t>
            </a:r>
            <a:endParaRPr lang="zh-CN" altLang="en-US" sz="6000" dirty="0">
              <a:solidFill>
                <a:schemeClr val="accent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𝐻</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𝐺</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𝐹</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d>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𝑔</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0</m:t>
                            </m:r>
                          </m:sub>
                        </m:s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1!</m:t>
                            </m:r>
                          </m:den>
                        </m:f>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f>
                          <m:f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b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𝑓</m:t>
                                </m:r>
                              </m:e>
                              <m:sub>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b>
                            </m:sSub>
                          </m:num>
                          <m:den>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den>
                        </m:f>
                        <m:sSup>
                          <m:sSup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2</m:t>
                            </m:r>
                          </m:sup>
                        </m:sSup>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oMath>
                </a14:m>
                <a:endParaRPr lang="en-US" altLang="zh-CN" sz="32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ary>
                      <m:naryPr>
                        <m:chr m:val="∑"/>
                        <m:limLoc m:val="subSup"/>
                        <m:supHide m:val="on"/>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naryPr>
                      <m:sub>
                        <m:r>
                          <m:rPr>
                            <m:brk m:alnAt="9"/>
                          </m:r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ub>
                      <m:sup/>
                      <m:e>
                        <m:f>
                          <m:f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sSup>
                          </m:num>
                          <m:den>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en>
                        </m:f>
                        <m:nary>
                          <m:naryPr>
                            <m:chr m:val="∑"/>
                            <m:limLoc m:val="subSup"/>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naryPr>
                          <m:sub>
                            <m:r>
                              <m:rPr>
                                <m:brk m:alnAt="25"/>
                              </m:r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ub>
                          <m:sup>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e>
                            <m:d>
                              <m:dPr>
                                <m:ctrlP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en>
                                </m:f>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𝑓</m:t>
                                        </m:r>
                                      </m:e>
                                      <m: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num>
                                  <m:den>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e>
                                    </m:d>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en>
                                </m:f>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e>
                            </m:d>
                          </m:e>
                        </m:nary>
                      </m:e>
                    </m:nary>
                  </m:oMath>
                </a14:m>
                <a:endParaRPr lang="en-US" altLang="zh-CN" sz="3200" i="1" dirty="0">
                  <a:gradFill>
                    <a:gsLst>
                      <a:gs pos="0">
                        <a:srgbClr val="012D86"/>
                      </a:gs>
                      <a:gs pos="100000">
                        <a:srgbClr val="0E2557"/>
                      </a:gs>
                    </a:gsLst>
                    <a:lin ang="0" scaled="0"/>
                  </a:gradFill>
                  <a:latin typeface="Cambria Math" panose="02040503050406030204" pitchFamily="18" charset="0"/>
                  <a:ea typeface="Cambria Math" panose="02040503050406030204" pitchFamily="18" charset="0"/>
                </a:endParaRPr>
              </a:p>
              <a:p>
                <a:pPr marL="343535" indent="-342900">
                  <a:lnSpc>
                    <a:spcPct val="100000"/>
                  </a:lnSpc>
                  <a:buFont typeface="Arial" charset="0"/>
                  <a:buChar char="ᵜ"/>
                </a:pPr>
                <a14:m>
                  <m:oMath xmlns:m="http://schemas.openxmlformats.org/officeDocument/2006/math">
                    <m:r>
                      <a:rPr lang="en-US" altLang="zh-CN" sz="32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ary>
                      <m:naryPr>
                        <m:chr m:val="∑"/>
                        <m:limLoc m:val="subSup"/>
                        <m:supHide m:val="on"/>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naryPr>
                      <m:sub>
                        <m:r>
                          <m:rPr>
                            <m:brk m:alnAt="9"/>
                          </m:r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ub>
                      <m:sup/>
                      <m:e>
                        <m:f>
                          <m:f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fPr>
                          <m:num>
                            <m:sSup>
                              <m:s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𝑥</m:t>
                                </m:r>
                              </m:e>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sSup>
                          </m:num>
                          <m:den>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den>
                        </m:f>
                        <m:nary>
                          <m:naryPr>
                            <m:chr m:val="∑"/>
                            <m:limLoc m:val="subSup"/>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naryPr>
                          <m:sub>
                            <m:r>
                              <m:rPr>
                                <m:brk m:alnAt="25"/>
                              </m:r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ub>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e>
                            <m:d>
                              <m:d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𝑓</m:t>
                                    </m:r>
                                  </m:e>
                                  <m: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Sup>
                                  <m:sSubSupPr>
                                    <m:ctrlP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SupPr>
                                  <m:e>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𝐶</m:t>
                                    </m:r>
                                  </m:e>
                                  <m:sub>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up>
                                    <m:r>
                                      <a:rPr lang="en-US" altLang="zh-CN" sz="32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p>
                                </m:sSubSup>
                              </m:e>
                            </m:d>
                          </m:e>
                        </m:nary>
                      </m:e>
                    </m:nary>
                  </m:oMath>
                </a14:m>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a:p>
                <a:pPr marL="343535" indent="-342900">
                  <a:lnSpc>
                    <a:spcPct val="100000"/>
                  </a:lnSpc>
                  <a:buFont typeface="Arial" charset="0"/>
                  <a:buChar char="ᵜ"/>
                </a:pPr>
                <a14:m>
                  <m:oMath xmlns:m="http://schemas.openxmlformats.org/officeDocument/2006/math">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𝐻</m:t>
                    </m:r>
                    <m:d>
                      <m:dPr>
                        <m:ctrlP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dPr>
                      <m:e>
                        <m:r>
                          <a:rPr lang="en-US" altLang="zh-CN" sz="3200" i="1">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d>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a:t>
                </a:r>
                <a14:m>
                  <m:oMath xmlns:m="http://schemas.openxmlformats.org/officeDocument/2006/math">
                    <m:sSup>
                      <m:sSupPr>
                        <m:ctrlPr>
                          <a:rPr lang="en-US" altLang="zh-CN" sz="320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ctrlPr>
                      </m:sSupPr>
                      <m:e>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𝑥</m:t>
                        </m:r>
                      </m:e>
                      <m:sup>
                        <m:r>
                          <a:rPr lang="en-US" altLang="zh-CN" sz="3200" b="0" i="1" dirty="0" smtClean="0">
                            <a:gradFill>
                              <a:gsLst>
                                <a:gs pos="0">
                                  <a:srgbClr val="012D86"/>
                                </a:gs>
                                <a:gs pos="100000">
                                  <a:srgbClr val="0E2557"/>
                                </a:gs>
                              </a:gsLst>
                              <a:lin ang="0" scaled="0"/>
                            </a:gradFill>
                            <a:latin typeface="Cambria Math" panose="02040503050406030204" pitchFamily="18" charset="0"/>
                            <a:ea typeface="微软雅黑" panose="020B0503020204020204" pitchFamily="34" charset="-122"/>
                          </a:rPr>
                          <m:t>𝑛</m:t>
                        </m:r>
                      </m:sup>
                    </m:sSup>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的系数</a:t>
                </a:r>
                <a14:m>
                  <m:oMath xmlns:m="http://schemas.openxmlformats.org/officeDocument/2006/math">
                    <m:sSub>
                      <m:sSubPr>
                        <m:ctrlPr>
                          <a:rPr lang="en-US" altLang="zh-CN" sz="280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h</m:t>
                        </m:r>
                      </m:e>
                      <m:sub>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Sub>
                    <m:r>
                      <a:rPr lang="en-US" altLang="zh-CN" sz="2800" b="0" i="1" smtClean="0">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nary>
                      <m:naryPr>
                        <m:chr m:val="∑"/>
                        <m:limLoc m:val="subSup"/>
                        <m:ctrl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naryPr>
                      <m:sub>
                        <m:r>
                          <m:rPr>
                            <m:brk m:alnAt="25"/>
                          </m:r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=0</m:t>
                        </m:r>
                      </m:sub>
                      <m:sup>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p>
                      <m:e>
                        <m:d>
                          <m:dPr>
                            <m:ctrl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dPr>
                          <m:e>
                            <m:sSub>
                              <m:sSubPr>
                                <m:ctrl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𝑔</m:t>
                                </m:r>
                              </m:e>
                              <m:sub>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
                              <m:sSubPr>
                                <m:ctrl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Pr>
                              <m:e>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𝑓</m:t>
                                </m:r>
                              </m:e>
                              <m:sub>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b>
                            </m:sSub>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m:t>
                            </m:r>
                            <m:sSubSup>
                              <m:sSubSupPr>
                                <m:ctrlP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ctrlPr>
                              </m:sSubSupPr>
                              <m:e>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𝐶</m:t>
                                </m:r>
                              </m:e>
                              <m:sub>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𝑛</m:t>
                                </m:r>
                              </m:sub>
                              <m:sup>
                                <m:r>
                                  <a:rPr lang="en-US" altLang="zh-CN" sz="2800" i="1">
                                    <a:gradFill>
                                      <a:gsLst>
                                        <a:gs pos="0">
                                          <a:srgbClr val="012D86"/>
                                        </a:gs>
                                        <a:gs pos="100000">
                                          <a:srgbClr val="0E2557"/>
                                        </a:gs>
                                      </a:gsLst>
                                      <a:lin ang="0" scaled="0"/>
                                    </a:gradFill>
                                    <a:latin typeface="Cambria Math" panose="02040503050406030204" pitchFamily="18" charset="0"/>
                                    <a:ea typeface="Cambria Math" panose="02040503050406030204" pitchFamily="18" charset="0"/>
                                  </a:rPr>
                                  <m:t>𝑘</m:t>
                                </m:r>
                              </m:sup>
                            </m:sSubSup>
                          </m:e>
                        </m:d>
                      </m:e>
                    </m:nary>
                  </m:oMath>
                </a14:m>
                <a:r>
                  <a:rPr lang="zh-CN" altLang="en-US"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rPr>
                  <a:t>。</a:t>
                </a:r>
                <a:endParaRPr lang="en-US" altLang="zh-CN" sz="3200" dirty="0">
                  <a:gradFill>
                    <a:gsLst>
                      <a:gs pos="0">
                        <a:srgbClr val="012D86"/>
                      </a:gs>
                      <a:gs pos="100000">
                        <a:srgbClr val="0E2557"/>
                      </a:gs>
                    </a:gsLst>
                    <a:lin ang="0" scaled="0"/>
                  </a:gradFill>
                  <a:latin typeface="微软雅黑" panose="020B0503020204020204" pitchFamily="34" charset="-122"/>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1"/>
                <a:stretch>
                  <a:fillRect r="-386"/>
                </a:stretch>
              </a:blipFill>
            </p:spPr>
            <p:txBody>
              <a:bodyPr/>
              <a:lstStyle/>
              <a:p>
                <a:r>
                  <a:rPr lang="zh-CN" altLang="en-US">
                    <a:noFill/>
                  </a:rPr>
                  <a:t> </a:t>
                </a:r>
                <a:endParaRPr lang="zh-CN" altLang="en-US">
                  <a:noFill/>
                </a:endParaRPr>
              </a:p>
            </p:txBody>
          </p:sp>
        </mc:Fallback>
      </mc:AlternateContent>
      <p:sp>
        <p:nvSpPr>
          <p:cNvPr id="4" name="日期占位符 3"/>
          <p:cNvSpPr>
            <a:spLocks noGrp="1"/>
          </p:cNvSpPr>
          <p:nvPr>
            <p:ph type="dt" sz="half" idx="10"/>
          </p:nvPr>
        </p:nvSpPr>
        <p:spPr/>
        <p:txBody>
          <a:bodyPr/>
          <a:lstStyle/>
          <a:p>
            <a:fld id="{DF7B4472-74F7-45B2-933E-87AE659B179C}"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EEF69B77-C9D5-4518-8E9E-662D7D4F3749}"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p="http://schemas.openxmlformats.org/presentationml/2006/main">
  <p:tag name="MH" val="20151015111438"/>
  <p:tag name="MH_LIBRARY" val="CONTENTS"/>
  <p:tag name="MH_TYPE" val="NUMBER"/>
  <p:tag name="ID" val="547136"/>
  <p:tag name="MH_ORDER" val="NUMBER"/>
</p:tagLst>
</file>

<file path=ppt/tags/tag10.xml><?xml version="1.0" encoding="utf-8"?>
<p:tagLst xmlns:p="http://schemas.openxmlformats.org/presentationml/2006/main">
  <p:tag name="KSO_WM_TAG_VERSION" val="1.0"/>
  <p:tag name="KSO_WM_TEMPLATE_CATEGORY" val="preset"/>
  <p:tag name="KSO_WM_TEMPLATE_INDEX" val="2"/>
  <p:tag name="KSO_WM_UNIT_TYPE" val="m_h_f"/>
  <p:tag name="KSO_WM_UNIT_INDEX" val="1_3_1"/>
  <p:tag name="KSO_WM_UNIT_ID" val="150995276*m_h_f*1_3_1"/>
  <p:tag name="KSO_WM_UNIT_CLEAR" val="1"/>
  <p:tag name="KSO_WM_UNIT_LAYERLEVEL" val="1_1_1"/>
  <p:tag name="KSO_WM_UNIT_VALUE" val="35"/>
  <p:tag name="KSO_WM_UNIT_HIGHLIGHT" val="0"/>
  <p:tag name="KSO_WM_UNIT_COMPATIBLE" val="0"/>
  <p:tag name="KSO_WM_BEAUTIFY_FLAG" val="#wm#"/>
  <p:tag name="KSO_WM_DIAGRAM_GROUP_CODE" val="第十组"/>
  <p:tag name="KSO_WM_UNIT_PRESET_TEXT" val="请在此处添加文本"/>
</p:tagLst>
</file>

<file path=ppt/tags/tag11.xml><?xml version="1.0" encoding="utf-8"?>
<p:tagLst xmlns:p="http://schemas.openxmlformats.org/presentationml/2006/main">
  <p:tag name="KSO_WM_TAG_VERSION" val="1.0"/>
  <p:tag name="KSO_WM_TEMPLATE_CATEGORY" val="preset"/>
  <p:tag name="KSO_WM_TEMPLATE_INDEX" val="2"/>
  <p:tag name="KSO_WM_UNIT_TYPE" val="m_h_f"/>
  <p:tag name="KSO_WM_UNIT_INDEX" val="1_4_1"/>
  <p:tag name="KSO_WM_UNIT_ID" val="150995276*m_h_f*1_4_1"/>
  <p:tag name="KSO_WM_UNIT_CLEAR" val="1"/>
  <p:tag name="KSO_WM_UNIT_LAYERLEVEL" val="1_1_1"/>
  <p:tag name="KSO_WM_UNIT_VALUE" val="35"/>
  <p:tag name="KSO_WM_UNIT_HIGHLIGHT" val="0"/>
  <p:tag name="KSO_WM_UNIT_COMPATIBLE" val="0"/>
  <p:tag name="KSO_WM_BEAUTIFY_FLAG" val="#wm#"/>
  <p:tag name="KSO_WM_DIAGRAM_GROUP_CODE" val="第十组"/>
  <p:tag name="KSO_WM_UNIT_PRESET_TEXT" val="请在此处添加文本"/>
</p:tagLst>
</file>

<file path=ppt/tags/tag12.xml><?xml version="1.0" encoding="utf-8"?>
<p:tagLst xmlns:p="http://schemas.openxmlformats.org/presentationml/2006/main">
  <p:tag name="KSO_WM_TAG_VERSION" val="1.0"/>
  <p:tag name="KSO_WM_TEMPLATE_CATEGORY" val="preset"/>
  <p:tag name="KSO_WM_TEMPLATE_INDEX" val="2"/>
  <p:tag name="KSO_WM_UNIT_TYPE" val="m_h_f"/>
  <p:tag name="KSO_WM_UNIT_INDEX" val="1_5_1"/>
  <p:tag name="KSO_WM_UNIT_ID" val="150995276*m_h_f*1_5_1"/>
  <p:tag name="KSO_WM_UNIT_CLEAR" val="1"/>
  <p:tag name="KSO_WM_UNIT_LAYERLEVEL" val="1_1_1"/>
  <p:tag name="KSO_WM_UNIT_VALUE" val="35"/>
  <p:tag name="KSO_WM_UNIT_HIGHLIGHT" val="0"/>
  <p:tag name="KSO_WM_UNIT_COMPATIBLE" val="0"/>
  <p:tag name="KSO_WM_BEAUTIFY_FLAG" val="#wm#"/>
  <p:tag name="KSO_WM_DIAGRAM_GROUP_CODE" val="第十组"/>
  <p:tag name="KSO_WM_UNIT_PRESET_TEXT" val="请在此处添加文本"/>
</p:tagLst>
</file>

<file path=ppt/tags/tag13.xml><?xml version="1.0" encoding="utf-8"?>
<p:tagLst xmlns:p="http://schemas.openxmlformats.org/presentationml/2006/main">
  <p:tag name="KSO_WM_TAG_VERSION" val="1.0"/>
  <p:tag name="KSO_WM_TEMPLATE_CATEGORY" val="preset"/>
  <p:tag name="KSO_WM_TEMPLATE_INDEX" val="2"/>
  <p:tag name="KSO_WM_UNIT_TYPE" val="m_h_f"/>
  <p:tag name="KSO_WM_UNIT_INDEX" val="1_6_1"/>
  <p:tag name="KSO_WM_UNIT_ID" val="150995276*m_h_f*1_6_1"/>
  <p:tag name="KSO_WM_UNIT_CLEAR" val="1"/>
  <p:tag name="KSO_WM_UNIT_LAYERLEVEL" val="1_1_1"/>
  <p:tag name="KSO_WM_UNIT_VALUE" val="35"/>
  <p:tag name="KSO_WM_UNIT_HIGHLIGHT" val="0"/>
  <p:tag name="KSO_WM_UNIT_COMPATIBLE" val="0"/>
  <p:tag name="KSO_WM_BEAUTIFY_FLAG" val="#wm#"/>
  <p:tag name="KSO_WM_DIAGRAM_GROUP_CODE" val="第十组"/>
  <p:tag name="KSO_WM_UNIT_PRESET_TEXT" val="请在此处添加文本"/>
</p:tagLst>
</file>

<file path=ppt/tags/tag14.xml><?xml version="1.0" encoding="utf-8"?>
<p:tagLst xmlns:p="http://schemas.openxmlformats.org/presentationml/2006/main">
  <p:tag name="KSO_WM_TAG_VERSION" val="1.0"/>
  <p:tag name="KSO_WM_TEMPLATE_CATEGORY" val="preset"/>
  <p:tag name="KSO_WM_TEMPLATE_INDEX" val="2"/>
  <p:tag name="KSO_WM_UNIT_TYPE" val="m_i"/>
  <p:tag name="KSO_WM_UNIT_INDEX" val="1_1"/>
  <p:tag name="KSO_WM_UNIT_ID" val="150995276*m_i*1_1"/>
  <p:tag name="KSO_WM_UNIT_CLEAR" val="1"/>
  <p:tag name="KSO_WM_UNIT_LAYERLEVEL" val="1_1"/>
  <p:tag name="KSO_WM_BEAUTIFY_FLAG" val="#wm#"/>
  <p:tag name="KSO_WM_DIAGRAM_GROUP_CODE" val="第十组"/>
</p:tagLst>
</file>

<file path=ppt/tags/tag15.xml><?xml version="1.0" encoding="utf-8"?>
<p:tagLst xmlns:p="http://schemas.openxmlformats.org/presentationml/2006/main">
  <p:tag name="KSO_WM_TAG_VERSION" val="1.0"/>
  <p:tag name="KSO_WM_TEMPLATE_CATEGORY" val="preset"/>
  <p:tag name="KSO_WM_TEMPLATE_INDEX" val="2"/>
  <p:tag name="KSO_WM_UNIT_TYPE" val="m_i"/>
  <p:tag name="KSO_WM_UNIT_INDEX" val="1_2"/>
  <p:tag name="KSO_WM_UNIT_ID" val="150995276*m_i*1_2"/>
  <p:tag name="KSO_WM_UNIT_CLEAR" val="1"/>
  <p:tag name="KSO_WM_UNIT_LAYERLEVEL" val="1_1"/>
  <p:tag name="KSO_WM_BEAUTIFY_FLAG" val="#wm#"/>
  <p:tag name="KSO_WM_DIAGRAM_GROUP_CODE" val="第十组"/>
</p:tagLst>
</file>

<file path=ppt/tags/tag16.xml><?xml version="1.0" encoding="utf-8"?>
<p:tagLst xmlns:p="http://schemas.openxmlformats.org/presentationml/2006/main">
  <p:tag name="KSO_WM_TAG_VERSION" val="1.0"/>
  <p:tag name="KSO_WM_TEMPLATE_CATEGORY" val="preset"/>
  <p:tag name="KSO_WM_TEMPLATE_INDEX" val="2"/>
  <p:tag name="KSO_WM_UNIT_TYPE" val="m_i"/>
  <p:tag name="KSO_WM_UNIT_INDEX" val="1_3"/>
  <p:tag name="KSO_WM_UNIT_ID" val="150995276*m_i*1_3"/>
  <p:tag name="KSO_WM_UNIT_CLEAR" val="1"/>
  <p:tag name="KSO_WM_UNIT_LAYERLEVEL" val="1_1"/>
  <p:tag name="KSO_WM_BEAUTIFY_FLAG" val="#wm#"/>
  <p:tag name="KSO_WM_DIAGRAM_GROUP_CODE" val="第十组"/>
</p:tagLst>
</file>

<file path=ppt/tags/tag17.xml><?xml version="1.0" encoding="utf-8"?>
<p:tagLst xmlns:p="http://schemas.openxmlformats.org/presentationml/2006/main">
  <p:tag name="KSO_WM_TAG_VERSION" val="1.0"/>
  <p:tag name="KSO_WM_TEMPLATE_CATEGORY" val="preset"/>
  <p:tag name="KSO_WM_TEMPLATE_INDEX" val="2"/>
  <p:tag name="KSO_WM_UNIT_TYPE" val="m_i"/>
  <p:tag name="KSO_WM_UNIT_INDEX" val="1_4"/>
  <p:tag name="KSO_WM_UNIT_ID" val="150995276*m_i*1_4"/>
  <p:tag name="KSO_WM_UNIT_CLEAR" val="1"/>
  <p:tag name="KSO_WM_UNIT_LAYERLEVEL" val="1_1"/>
  <p:tag name="KSO_WM_BEAUTIFY_FLAG" val="#wm#"/>
  <p:tag name="KSO_WM_DIAGRAM_GROUP_CODE" val="第十组"/>
</p:tagLst>
</file>

<file path=ppt/tags/tag18.xml><?xml version="1.0" encoding="utf-8"?>
<p:tagLst xmlns:p="http://schemas.openxmlformats.org/presentationml/2006/main">
  <p:tag name="KSO_WM_TAG_VERSION" val="1.0"/>
  <p:tag name="KSO_WM_TEMPLATE_CATEGORY" val="preset"/>
  <p:tag name="KSO_WM_TEMPLATE_INDEX" val="2"/>
  <p:tag name="KSO_WM_UNIT_TYPE" val="m_i"/>
  <p:tag name="KSO_WM_UNIT_INDEX" val="1_5"/>
  <p:tag name="KSO_WM_UNIT_ID" val="150995276*m_i*1_5"/>
  <p:tag name="KSO_WM_UNIT_CLEAR" val="1"/>
  <p:tag name="KSO_WM_UNIT_LAYERLEVEL" val="1_1"/>
  <p:tag name="KSO_WM_BEAUTIFY_FLAG" val="#wm#"/>
  <p:tag name="KSO_WM_DIAGRAM_GROUP_CODE" val="第十组"/>
</p:tagLst>
</file>

<file path=ppt/tags/tag19.xml><?xml version="1.0" encoding="utf-8"?>
<p:tagLst xmlns:p="http://schemas.openxmlformats.org/presentationml/2006/main">
  <p:tag name="KSO_WM_TAG_VERSION" val="1.0"/>
  <p:tag name="KSO_WM_TEMPLATE_CATEGORY" val="preset"/>
  <p:tag name="KSO_WM_TEMPLATE_INDEX" val="2"/>
  <p:tag name="KSO_WM_UNIT_TYPE" val="m_i"/>
  <p:tag name="KSO_WM_UNIT_INDEX" val="1_6"/>
  <p:tag name="KSO_WM_UNIT_ID" val="150995276*m_i*1_6"/>
  <p:tag name="KSO_WM_UNIT_CLEAR" val="1"/>
  <p:tag name="KSO_WM_UNIT_LAYERLEVEL" val="1_1"/>
  <p:tag name="KSO_WM_BEAUTIFY_FLAG" val="#wm#"/>
  <p:tag name="KSO_WM_DIAGRAM_GROUP_CODE" val="第十组"/>
</p:tagLst>
</file>

<file path=ppt/tags/tag2.xml><?xml version="1.0" encoding="utf-8"?>
<p:tagLst xmlns:p="http://schemas.openxmlformats.org/presentationml/2006/main">
  <p:tag name="MH" val="20151015111438"/>
  <p:tag name="MH_LIBRARY" val="CONTENTS"/>
  <p:tag name="MH_TYPE" val="NUMBER"/>
  <p:tag name="ID" val="547136"/>
  <p:tag name="MH_ORDER" val="NUMBER"/>
</p:tagLst>
</file>

<file path=ppt/tags/tag20.xml><?xml version="1.0" encoding="utf-8"?>
<p:tagLst xmlns:p="http://schemas.openxmlformats.org/presentationml/2006/main">
  <p:tag name="KSO_WM_TAG_VERSION" val="1.0"/>
  <p:tag name="KSO_WM_TEMPLATE_CATEGORY" val="preset"/>
  <p:tag name="KSO_WM_TEMPLATE_INDEX" val="2"/>
  <p:tag name="KSO_WM_UNIT_TYPE" val="a"/>
  <p:tag name="KSO_WM_UNIT_INDEX" val="1"/>
  <p:tag name="KSO_WM_UNIT_ID" val="150995276*a*1"/>
  <p:tag name="KSO_WM_UNIT_CLEAR" val="1"/>
  <p:tag name="KSO_WM_UNIT_LAYERLEVEL" val="1"/>
  <p:tag name="KSO_WM_UNIT_VALUE" val="36"/>
  <p:tag name="KSO_WM_UNIT_ISCONTENTSTITLE" val="0"/>
  <p:tag name="KSO_WM_UNIT_HIGHLIGHT" val="0"/>
  <p:tag name="KSO_WM_UNIT_COMPATIBLE" val="0"/>
  <p:tag name="KSO_WM_BEAUTIFY_FLAG" val="#wm#"/>
  <p:tag name="KSO_WM_UNIT_PRESET_TEXT" val="请在此处添加标题"/>
</p:tagLst>
</file>

<file path=ppt/tags/tag21.xml><?xml version="1.0" encoding="utf-8"?>
<p:tagLst xmlns:p="http://schemas.openxmlformats.org/presentationml/2006/main">
  <p:tag name="KSO_WM_TAG_VERSION" val="1.0"/>
  <p:tag name="KSO_WM_TEMPLATE_CATEGORY" val="preset"/>
  <p:tag name="KSO_WM_TEMPLATE_INDEX" val="2"/>
  <p:tag name="KSO_WM_UNIT_TYPE" val="m_h_f"/>
  <p:tag name="KSO_WM_UNIT_INDEX" val="1_2_1"/>
  <p:tag name="KSO_WM_UNIT_ID" val="150995276*m_h_f*1_2_1"/>
  <p:tag name="KSO_WM_UNIT_CLEAR" val="1"/>
  <p:tag name="KSO_WM_UNIT_LAYERLEVEL" val="1_1_1"/>
  <p:tag name="KSO_WM_UNIT_VALUE" val="35"/>
  <p:tag name="KSO_WM_UNIT_HIGHLIGHT" val="0"/>
  <p:tag name="KSO_WM_UNIT_COMPATIBLE" val="0"/>
  <p:tag name="KSO_WM_BEAUTIFY_FLAG" val="#wm#"/>
  <p:tag name="KSO_WM_DIAGRAM_GROUP_CODE" val="第十组"/>
  <p:tag name="KSO_WM_UNIT_PRESET_TEXT" val="请在此处添加文本"/>
</p:tagLst>
</file>

<file path=ppt/tags/tag22.xml><?xml version="1.0" encoding="utf-8"?>
<p:tagLst xmlns:p="http://schemas.openxmlformats.org/presentationml/2006/main">
  <p:tag name="KSO_WM_SLIDE_ID" val="150995276"/>
  <p:tag name="KSO_WM_SLIDE_INDEX" val="78"/>
  <p:tag name="KSO_WM_SLIDE_ITEM_CNT" val="6"/>
  <p:tag name="KSO_WM_SLIDE_LAYOUT" val="a_m"/>
  <p:tag name="KSO_WM_SLIDE_LAYOUT_CNT" val="1_1"/>
  <p:tag name="KSO_WM_SLIDE_TYPE" val="text"/>
  <p:tag name="KSO_WM_BEAUTIFY_FLAG" val="#wm#"/>
  <p:tag name="KSO_WM_SLIDE_POSITION" val="46*174"/>
  <p:tag name="KSO_WM_SLIDE_SIZE" val="624*301"/>
  <p:tag name="KSO_WM_TEMPLATE_CATEGORY" val="preset"/>
  <p:tag name="KSO_WM_TEMPLATE_INDEX" val="2"/>
  <p:tag name="KSO_WM_DIAGRAM_GROUP_CODE" val="第十组"/>
  <p:tag name="KSO_WM_TAG_VERSION" val="1.0"/>
</p:tagLst>
</file>

<file path=ppt/tags/tag23.xml><?xml version="1.0" encoding="utf-8"?>
<p:tagLst xmlns:p="http://schemas.openxmlformats.org/presentationml/2006/main">
  <p:tag name="KSO_WM_TAG_VERSION" val="1.0"/>
  <p:tag name="KSO_WM_BEAUTIFY_FLAG" val="#wm#"/>
  <p:tag name="KSO_WM_TEMPLATE_CATEGORY" val="custom"/>
  <p:tag name="KSO_WM_TEMPLATE_INDEX" val="221"/>
  <p:tag name="MH" val="20151015111438"/>
  <p:tag name="MH_LIBRARY" val="CONTENTS"/>
  <p:tag name="MH_TYPE" val="NUMBER"/>
  <p:tag name="ID" val="547136"/>
  <p:tag name="MH_ORDER" val="NUMBER"/>
  <p:tag name="KSO_WM_UNIT_TYPE" val="e"/>
  <p:tag name="KSO_WM_UNIT_INDEX" val="1"/>
  <p:tag name="KSO_WM_UNIT_ID" val="custom221_12*e*1"/>
  <p:tag name="KSO_WM_UNIT_CLEAR" val="1"/>
  <p:tag name="KSO_WM_UNIT_LAYERLEVEL" val="1"/>
  <p:tag name="KSO_WM_UNIT_VALUE" val="1"/>
  <p:tag name="KSO_WM_UNIT_HIGHLIGHT" val="0"/>
  <p:tag name="KSO_WM_UNIT_COMPATIBLE" val="1"/>
  <p:tag name="KSO_WM_UNIT_PRESET_TEXT" val="1"/>
</p:tagLst>
</file>

<file path=ppt/tags/tag24.xml><?xml version="1.0" encoding="utf-8"?>
<p:tagLst xmlns:p="http://schemas.openxmlformats.org/presentationml/2006/main">
  <p:tag name="KSO_WM_TAG_VERSION" val="1.0"/>
  <p:tag name="KSO_WM_BEAUTIFY_FLAG" val="#wm#"/>
  <p:tag name="KSO_WM_TEMPLATE_CATEGORY" val="custom"/>
  <p:tag name="KSO_WM_TEMPLATE_INDEX" val="221"/>
  <p:tag name="KSO_WM_UNIT_TYPE" val="a"/>
  <p:tag name="KSO_WM_UNIT_INDEX" val="1"/>
  <p:tag name="KSO_WM_UNIT_ID" val="custom221_12*a*1"/>
  <p:tag name="KSO_WM_UNIT_CLEAR" val="1"/>
  <p:tag name="KSO_WM_UNIT_LAYERLEVEL" val="1"/>
  <p:tag name="KSO_WM_UNIT_VALUE" val="42"/>
  <p:tag name="KSO_WM_UNIT_ISCONTENTSTITLE" val="0"/>
  <p:tag name="KSO_WM_UNIT_HIGHLIGHT" val="0"/>
  <p:tag name="KSO_WM_UNIT_COMPATIBLE" val="0"/>
  <p:tag name="KSO_WM_UNIT_PRESET_TEXT_INDEX" val="3"/>
  <p:tag name="KSO_WM_UNIT_PRESET_TEXT_LEN" val="17"/>
</p:tagLst>
</file>

<file path=ppt/tags/tag25.xml><?xml version="1.0" encoding="utf-8"?>
<p:tagLst xmlns:p="http://schemas.openxmlformats.org/presentationml/2006/main">
  <p:tag name="MH" val="20151015111438"/>
  <p:tag name="MH_LIBRARY" val="CONTENTS"/>
  <p:tag name="MH_AUTOCOLOR" val="TRUE"/>
  <p:tag name="MH_TYPE" val="SECTION"/>
  <p:tag name="ID" val="547136"/>
  <p:tag name="KSO_WM_TEMPLATE_CATEGORY" val="custom"/>
  <p:tag name="KSO_WM_TEMPLATE_INDEX" val="221"/>
  <p:tag name="KSO_WM_TAG_VERSION" val="1.0"/>
  <p:tag name="KSO_WM_SLIDE_ID" val="custom221_12"/>
  <p:tag name="KSO_WM_SLIDE_INDEX" val="12"/>
  <p:tag name="KSO_WM_SLIDE_ITEM_CNT" val="1"/>
  <p:tag name="KSO_WM_SLIDE_LAYOUT" val="a_e"/>
  <p:tag name="KSO_WM_SLIDE_LAYOUT_CNT" val="1_1"/>
  <p:tag name="KSO_WM_SLIDE_TYPE" val="sectionTitle"/>
  <p:tag name="KSO_WM_BEAUTIFY_FLAG" val="#wm#"/>
</p:tagLst>
</file>

<file path=ppt/tags/tag26.xml><?xml version="1.0" encoding="utf-8"?>
<p:tagLst xmlns:p="http://schemas.openxmlformats.org/presentationml/2006/main">
  <p:tag name="KSO_WM_TAG_VERSION" val="1.0"/>
  <p:tag name="KSO_WM_BEAUTIFY_FLAG" val="#wm#"/>
  <p:tag name="KSO_WM_TEMPLATE_CATEGORY" val="custom"/>
  <p:tag name="KSO_WM_TEMPLATE_INDEX" val="221"/>
  <p:tag name="MH" val="20151015111438"/>
  <p:tag name="MH_LIBRARY" val="CONTENTS"/>
  <p:tag name="MH_TYPE" val="NUMBER"/>
  <p:tag name="ID" val="547136"/>
  <p:tag name="MH_ORDER" val="NUMBER"/>
  <p:tag name="KSO_WM_UNIT_TYPE" val="e"/>
  <p:tag name="KSO_WM_UNIT_INDEX" val="1"/>
  <p:tag name="KSO_WM_UNIT_ID" val="custom221_12*e*1"/>
  <p:tag name="KSO_WM_UNIT_CLEAR" val="1"/>
  <p:tag name="KSO_WM_UNIT_LAYERLEVEL" val="1"/>
  <p:tag name="KSO_WM_UNIT_VALUE" val="1"/>
  <p:tag name="KSO_WM_UNIT_HIGHLIGHT" val="0"/>
  <p:tag name="KSO_WM_UNIT_COMPATIBLE" val="1"/>
  <p:tag name="KSO_WM_UNIT_PRESET_TEXT" val="1"/>
</p:tagLst>
</file>

<file path=ppt/tags/tag27.xml><?xml version="1.0" encoding="utf-8"?>
<p:tagLst xmlns:p="http://schemas.openxmlformats.org/presentationml/2006/main">
  <p:tag name="KSO_WM_TAG_VERSION" val="1.0"/>
  <p:tag name="KSO_WM_BEAUTIFY_FLAG" val="#wm#"/>
  <p:tag name="KSO_WM_TEMPLATE_CATEGORY" val="custom"/>
  <p:tag name="KSO_WM_TEMPLATE_INDEX" val="221"/>
  <p:tag name="KSO_WM_UNIT_TYPE" val="a"/>
  <p:tag name="KSO_WM_UNIT_INDEX" val="1"/>
  <p:tag name="KSO_WM_UNIT_ID" val="custom221_12*a*1"/>
  <p:tag name="KSO_WM_UNIT_CLEAR" val="1"/>
  <p:tag name="KSO_WM_UNIT_LAYERLEVEL" val="1"/>
  <p:tag name="KSO_WM_UNIT_VALUE" val="42"/>
  <p:tag name="KSO_WM_UNIT_ISCONTENTSTITLE" val="0"/>
  <p:tag name="KSO_WM_UNIT_HIGHLIGHT" val="0"/>
  <p:tag name="KSO_WM_UNIT_COMPATIBLE" val="0"/>
  <p:tag name="KSO_WM_UNIT_PRESET_TEXT_INDEX" val="3"/>
  <p:tag name="KSO_WM_UNIT_PRESET_TEXT_LEN" val="17"/>
</p:tagLst>
</file>

<file path=ppt/tags/tag28.xml><?xml version="1.0" encoding="utf-8"?>
<p:tagLst xmlns:p="http://schemas.openxmlformats.org/presentationml/2006/main">
  <p:tag name="MH" val="20151015111438"/>
  <p:tag name="MH_LIBRARY" val="CONTENTS"/>
  <p:tag name="MH_AUTOCOLOR" val="TRUE"/>
  <p:tag name="MH_TYPE" val="SECTION"/>
  <p:tag name="ID" val="547136"/>
  <p:tag name="KSO_WM_TEMPLATE_CATEGORY" val="custom"/>
  <p:tag name="KSO_WM_TEMPLATE_INDEX" val="221"/>
  <p:tag name="KSO_WM_TAG_VERSION" val="1.0"/>
  <p:tag name="KSO_WM_SLIDE_ID" val="custom221_12"/>
  <p:tag name="KSO_WM_SLIDE_INDEX" val="12"/>
  <p:tag name="KSO_WM_SLIDE_ITEM_CNT" val="1"/>
  <p:tag name="KSO_WM_SLIDE_LAYOUT" val="a_e"/>
  <p:tag name="KSO_WM_SLIDE_LAYOUT_CNT" val="1_1"/>
  <p:tag name="KSO_WM_SLIDE_TYPE" val="sectionTitle"/>
  <p:tag name="KSO_WM_BEAUTIFY_FLAG" val="#wm#"/>
</p:tagLst>
</file>

<file path=ppt/tags/tag29.xml><?xml version="1.0" encoding="utf-8"?>
<p:tagLst xmlns:p="http://schemas.openxmlformats.org/presentationml/2006/main">
  <p:tag name="KSO_WM_TAG_VERSION" val="1.0"/>
  <p:tag name="KSO_WM_BEAUTIFY_FLAG" val="#wm#"/>
  <p:tag name="KSO_WM_TEMPLATE_CATEGORY" val="custom"/>
  <p:tag name="KSO_WM_TEMPLATE_INDEX" val="221"/>
  <p:tag name="MH" val="20151015111438"/>
  <p:tag name="MH_LIBRARY" val="CONTENTS"/>
  <p:tag name="MH_TYPE" val="NUMBER"/>
  <p:tag name="ID" val="547136"/>
  <p:tag name="MH_ORDER" val="NUMBER"/>
  <p:tag name="KSO_WM_UNIT_TYPE" val="e"/>
  <p:tag name="KSO_WM_UNIT_INDEX" val="1"/>
  <p:tag name="KSO_WM_UNIT_ID" val="custom221_12*e*1"/>
  <p:tag name="KSO_WM_UNIT_CLEAR" val="1"/>
  <p:tag name="KSO_WM_UNIT_LAYERLEVEL" val="1"/>
  <p:tag name="KSO_WM_UNIT_VALUE" val="1"/>
  <p:tag name="KSO_WM_UNIT_HIGHLIGHT" val="0"/>
  <p:tag name="KSO_WM_UNIT_COMPATIBLE" val="1"/>
  <p:tag name="KSO_WM_UNIT_PRESET_TEXT" val="1"/>
</p:tagLst>
</file>

<file path=ppt/tags/tag3.xml><?xml version="1.0" encoding="utf-8"?>
<p:tagLst xmlns:p="http://schemas.openxmlformats.org/presentationml/2006/main">
  <p:tag name="MH" val="20151015114252"/>
  <p:tag name="MH_LIBRARY" val="GRAPHIC"/>
  <p:tag name="MH_ORDER" val="Rounded Rectangular Callout 18"/>
</p:tagLst>
</file>

<file path=ppt/tags/tag30.xml><?xml version="1.0" encoding="utf-8"?>
<p:tagLst xmlns:p="http://schemas.openxmlformats.org/presentationml/2006/main">
  <p:tag name="KSO_WM_TAG_VERSION" val="1.0"/>
  <p:tag name="KSO_WM_BEAUTIFY_FLAG" val="#wm#"/>
  <p:tag name="KSO_WM_TEMPLATE_CATEGORY" val="custom"/>
  <p:tag name="KSO_WM_TEMPLATE_INDEX" val="221"/>
  <p:tag name="KSO_WM_UNIT_TYPE" val="a"/>
  <p:tag name="KSO_WM_UNIT_INDEX" val="1"/>
  <p:tag name="KSO_WM_UNIT_ID" val="custom221_12*a*1"/>
  <p:tag name="KSO_WM_UNIT_CLEAR" val="1"/>
  <p:tag name="KSO_WM_UNIT_LAYERLEVEL" val="1"/>
  <p:tag name="KSO_WM_UNIT_VALUE" val="42"/>
  <p:tag name="KSO_WM_UNIT_ISCONTENTSTITLE" val="0"/>
  <p:tag name="KSO_WM_UNIT_HIGHLIGHT" val="0"/>
  <p:tag name="KSO_WM_UNIT_COMPATIBLE" val="0"/>
  <p:tag name="KSO_WM_UNIT_PRESET_TEXT_INDEX" val="3"/>
  <p:tag name="KSO_WM_UNIT_PRESET_TEXT_LEN" val="17"/>
</p:tagLst>
</file>

<file path=ppt/tags/tag31.xml><?xml version="1.0" encoding="utf-8"?>
<p:tagLst xmlns:p="http://schemas.openxmlformats.org/presentationml/2006/main">
  <p:tag name="MH" val="20151015111438"/>
  <p:tag name="MH_LIBRARY" val="CONTENTS"/>
  <p:tag name="MH_AUTOCOLOR" val="TRUE"/>
  <p:tag name="MH_TYPE" val="SECTION"/>
  <p:tag name="ID" val="547136"/>
  <p:tag name="KSO_WM_TEMPLATE_CATEGORY" val="custom"/>
  <p:tag name="KSO_WM_TEMPLATE_INDEX" val="221"/>
  <p:tag name="KSO_WM_TAG_VERSION" val="1.0"/>
  <p:tag name="KSO_WM_SLIDE_ID" val="custom221_12"/>
  <p:tag name="KSO_WM_SLIDE_INDEX" val="12"/>
  <p:tag name="KSO_WM_SLIDE_ITEM_CNT" val="1"/>
  <p:tag name="KSO_WM_SLIDE_LAYOUT" val="a_e"/>
  <p:tag name="KSO_WM_SLIDE_LAYOUT_CNT" val="1_1"/>
  <p:tag name="KSO_WM_SLIDE_TYPE" val="sectionTitle"/>
  <p:tag name="KSO_WM_BEAUTIFY_FLAG" val="#wm#"/>
</p:tagLst>
</file>

<file path=ppt/tags/tag32.xml><?xml version="1.0" encoding="utf-8"?>
<p:tagLst xmlns:p="http://schemas.openxmlformats.org/presentationml/2006/main">
  <p:tag name="KSO_WM_TAG_VERSION" val="1.0"/>
  <p:tag name="KSO_WM_BEAUTIFY_FLAG" val="#wm#"/>
  <p:tag name="KSO_WM_TEMPLATE_CATEGORY" val="custom"/>
  <p:tag name="KSO_WM_TEMPLATE_INDEX" val="221"/>
  <p:tag name="MH" val="20151015111438"/>
  <p:tag name="MH_LIBRARY" val="CONTENTS"/>
  <p:tag name="MH_TYPE" val="NUMBER"/>
  <p:tag name="ID" val="547136"/>
  <p:tag name="MH_ORDER" val="NUMBER"/>
  <p:tag name="KSO_WM_UNIT_TYPE" val="e"/>
  <p:tag name="KSO_WM_UNIT_INDEX" val="1"/>
  <p:tag name="KSO_WM_UNIT_ID" val="custom221_12*e*1"/>
  <p:tag name="KSO_WM_UNIT_CLEAR" val="1"/>
  <p:tag name="KSO_WM_UNIT_LAYERLEVEL" val="1"/>
  <p:tag name="KSO_WM_UNIT_VALUE" val="1"/>
  <p:tag name="KSO_WM_UNIT_HIGHLIGHT" val="0"/>
  <p:tag name="KSO_WM_UNIT_COMPATIBLE" val="1"/>
  <p:tag name="KSO_WM_UNIT_PRESET_TEXT" val="1"/>
</p:tagLst>
</file>

<file path=ppt/tags/tag33.xml><?xml version="1.0" encoding="utf-8"?>
<p:tagLst xmlns:p="http://schemas.openxmlformats.org/presentationml/2006/main">
  <p:tag name="KSO_WM_TAG_VERSION" val="1.0"/>
  <p:tag name="KSO_WM_BEAUTIFY_FLAG" val="#wm#"/>
  <p:tag name="KSO_WM_TEMPLATE_CATEGORY" val="custom"/>
  <p:tag name="KSO_WM_TEMPLATE_INDEX" val="221"/>
  <p:tag name="KSO_WM_UNIT_TYPE" val="a"/>
  <p:tag name="KSO_WM_UNIT_INDEX" val="1"/>
  <p:tag name="KSO_WM_UNIT_ID" val="custom221_12*a*1"/>
  <p:tag name="KSO_WM_UNIT_CLEAR" val="1"/>
  <p:tag name="KSO_WM_UNIT_LAYERLEVEL" val="1"/>
  <p:tag name="KSO_WM_UNIT_VALUE" val="42"/>
  <p:tag name="KSO_WM_UNIT_ISCONTENTSTITLE" val="0"/>
  <p:tag name="KSO_WM_UNIT_HIGHLIGHT" val="0"/>
  <p:tag name="KSO_WM_UNIT_COMPATIBLE" val="0"/>
  <p:tag name="KSO_WM_UNIT_PRESET_TEXT_INDEX" val="3"/>
  <p:tag name="KSO_WM_UNIT_PRESET_TEXT_LEN" val="17"/>
</p:tagLst>
</file>

<file path=ppt/tags/tag34.xml><?xml version="1.0" encoding="utf-8"?>
<p:tagLst xmlns:p="http://schemas.openxmlformats.org/presentationml/2006/main">
  <p:tag name="MH" val="20151015111438"/>
  <p:tag name="MH_LIBRARY" val="CONTENTS"/>
  <p:tag name="MH_AUTOCOLOR" val="TRUE"/>
  <p:tag name="MH_TYPE" val="SECTION"/>
  <p:tag name="ID" val="547136"/>
  <p:tag name="KSO_WM_TEMPLATE_CATEGORY" val="custom"/>
  <p:tag name="KSO_WM_TEMPLATE_INDEX" val="221"/>
  <p:tag name="KSO_WM_TAG_VERSION" val="1.0"/>
  <p:tag name="KSO_WM_SLIDE_ID" val="custom221_12"/>
  <p:tag name="KSO_WM_SLIDE_INDEX" val="12"/>
  <p:tag name="KSO_WM_SLIDE_ITEM_CNT" val="1"/>
  <p:tag name="KSO_WM_SLIDE_LAYOUT" val="a_e"/>
  <p:tag name="KSO_WM_SLIDE_LAYOUT_CNT" val="1_1"/>
  <p:tag name="KSO_WM_SLIDE_TYPE" val="sectionTitle"/>
  <p:tag name="KSO_WM_BEAUTIFY_FLAG" val="#wm#"/>
</p:tagLst>
</file>

<file path=ppt/tags/tag35.xml><?xml version="1.0" encoding="utf-8"?>
<p:tagLst xmlns:p="http://schemas.openxmlformats.org/presentationml/2006/main">
  <p:tag name="KSO_WM_TAG_VERSION" val="1.0"/>
  <p:tag name="KSO_WM_BEAUTIFY_FLAG" val="#wm#"/>
  <p:tag name="KSO_WM_TEMPLATE_CATEGORY" val="custom"/>
  <p:tag name="KSO_WM_TEMPLATE_INDEX" val="221"/>
  <p:tag name="MH" val="20151015111438"/>
  <p:tag name="MH_LIBRARY" val="CONTENTS"/>
  <p:tag name="MH_TYPE" val="NUMBER"/>
  <p:tag name="ID" val="547136"/>
  <p:tag name="MH_ORDER" val="NUMBER"/>
  <p:tag name="KSO_WM_UNIT_TYPE" val="e"/>
  <p:tag name="KSO_WM_UNIT_INDEX" val="1"/>
  <p:tag name="KSO_WM_UNIT_ID" val="custom221_12*e*1"/>
  <p:tag name="KSO_WM_UNIT_CLEAR" val="1"/>
  <p:tag name="KSO_WM_UNIT_LAYERLEVEL" val="1"/>
  <p:tag name="KSO_WM_UNIT_VALUE" val="1"/>
  <p:tag name="KSO_WM_UNIT_HIGHLIGHT" val="0"/>
  <p:tag name="KSO_WM_UNIT_COMPATIBLE" val="1"/>
  <p:tag name="KSO_WM_UNIT_PRESET_TEXT" val="1"/>
</p:tagLst>
</file>

<file path=ppt/tags/tag36.xml><?xml version="1.0" encoding="utf-8"?>
<p:tagLst xmlns:p="http://schemas.openxmlformats.org/presentationml/2006/main">
  <p:tag name="KSO_WM_TAG_VERSION" val="1.0"/>
  <p:tag name="KSO_WM_BEAUTIFY_FLAG" val="#wm#"/>
  <p:tag name="KSO_WM_TEMPLATE_CATEGORY" val="custom"/>
  <p:tag name="KSO_WM_TEMPLATE_INDEX" val="221"/>
  <p:tag name="KSO_WM_UNIT_TYPE" val="a"/>
  <p:tag name="KSO_WM_UNIT_INDEX" val="1"/>
  <p:tag name="KSO_WM_UNIT_ID" val="custom221_12*a*1"/>
  <p:tag name="KSO_WM_UNIT_CLEAR" val="1"/>
  <p:tag name="KSO_WM_UNIT_LAYERLEVEL" val="1"/>
  <p:tag name="KSO_WM_UNIT_VALUE" val="42"/>
  <p:tag name="KSO_WM_UNIT_ISCONTENTSTITLE" val="0"/>
  <p:tag name="KSO_WM_UNIT_HIGHLIGHT" val="0"/>
  <p:tag name="KSO_WM_UNIT_COMPATIBLE" val="0"/>
  <p:tag name="KSO_WM_UNIT_PRESET_TEXT_INDEX" val="3"/>
  <p:tag name="KSO_WM_UNIT_PRESET_TEXT_LEN" val="17"/>
</p:tagLst>
</file>

<file path=ppt/tags/tag37.xml><?xml version="1.0" encoding="utf-8"?>
<p:tagLst xmlns:p="http://schemas.openxmlformats.org/presentationml/2006/main">
  <p:tag name="MH" val="20151015111438"/>
  <p:tag name="MH_LIBRARY" val="CONTENTS"/>
  <p:tag name="MH_AUTOCOLOR" val="TRUE"/>
  <p:tag name="MH_TYPE" val="SECTION"/>
  <p:tag name="ID" val="547136"/>
  <p:tag name="KSO_WM_TEMPLATE_CATEGORY" val="custom"/>
  <p:tag name="KSO_WM_TEMPLATE_INDEX" val="221"/>
  <p:tag name="KSO_WM_TAG_VERSION" val="1.0"/>
  <p:tag name="KSO_WM_SLIDE_ID" val="custom221_12"/>
  <p:tag name="KSO_WM_SLIDE_INDEX" val="12"/>
  <p:tag name="KSO_WM_SLIDE_ITEM_CNT" val="1"/>
  <p:tag name="KSO_WM_SLIDE_LAYOUT" val="a_e"/>
  <p:tag name="KSO_WM_SLIDE_LAYOUT_CNT" val="1_1"/>
  <p:tag name="KSO_WM_SLIDE_TYPE" val="sectionTitle"/>
  <p:tag name="KSO_WM_BEAUTIFY_FLAG" val="#wm#"/>
</p:tagLst>
</file>

<file path=ppt/tags/tag38.xml><?xml version="1.0" encoding="utf-8"?>
<p:tagLst xmlns:p="http://schemas.openxmlformats.org/presentationml/2006/main">
  <p:tag name="KSO_WM_TAG_VERSION" val="1.0"/>
  <p:tag name="KSO_WM_BEAUTIFY_FLAG" val="#wm#"/>
  <p:tag name="KSO_WM_TEMPLATE_CATEGORY" val="custom"/>
  <p:tag name="KSO_WM_TEMPLATE_INDEX" val="221"/>
  <p:tag name="MH" val="20151015111438"/>
  <p:tag name="MH_LIBRARY" val="CONTENTS"/>
  <p:tag name="MH_TYPE" val="NUMBER"/>
  <p:tag name="ID" val="547136"/>
  <p:tag name="MH_ORDER" val="NUMBER"/>
  <p:tag name="KSO_WM_UNIT_TYPE" val="e"/>
  <p:tag name="KSO_WM_UNIT_INDEX" val="1"/>
  <p:tag name="KSO_WM_UNIT_ID" val="custom221_12*e*1"/>
  <p:tag name="KSO_WM_UNIT_CLEAR" val="1"/>
  <p:tag name="KSO_WM_UNIT_LAYERLEVEL" val="1"/>
  <p:tag name="KSO_WM_UNIT_VALUE" val="1"/>
  <p:tag name="KSO_WM_UNIT_HIGHLIGHT" val="0"/>
  <p:tag name="KSO_WM_UNIT_COMPATIBLE" val="1"/>
  <p:tag name="KSO_WM_UNIT_PRESET_TEXT" val="1"/>
</p:tagLst>
</file>

<file path=ppt/tags/tag39.xml><?xml version="1.0" encoding="utf-8"?>
<p:tagLst xmlns:p="http://schemas.openxmlformats.org/presentationml/2006/main">
  <p:tag name="KSO_WM_TAG_VERSION" val="1.0"/>
  <p:tag name="KSO_WM_BEAUTIFY_FLAG" val="#wm#"/>
  <p:tag name="KSO_WM_TEMPLATE_CATEGORY" val="custom"/>
  <p:tag name="KSO_WM_TEMPLATE_INDEX" val="221"/>
  <p:tag name="KSO_WM_UNIT_TYPE" val="a"/>
  <p:tag name="KSO_WM_UNIT_INDEX" val="1"/>
  <p:tag name="KSO_WM_UNIT_ID" val="custom221_12*a*1"/>
  <p:tag name="KSO_WM_UNIT_CLEAR" val="1"/>
  <p:tag name="KSO_WM_UNIT_LAYERLEVEL" val="1"/>
  <p:tag name="KSO_WM_UNIT_VALUE" val="42"/>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MH" val="20151015114252"/>
  <p:tag name="MH_LIBRARY" val="GRAPHIC"/>
  <p:tag name="MH_ORDER" val="Rounded Rectangular Callout 19"/>
</p:tagLst>
</file>

<file path=ppt/tags/tag40.xml><?xml version="1.0" encoding="utf-8"?>
<p:tagLst xmlns:p="http://schemas.openxmlformats.org/presentationml/2006/main">
  <p:tag name="MH" val="20151015111438"/>
  <p:tag name="MH_LIBRARY" val="CONTENTS"/>
  <p:tag name="MH_AUTOCOLOR" val="TRUE"/>
  <p:tag name="MH_TYPE" val="SECTION"/>
  <p:tag name="ID" val="547136"/>
  <p:tag name="KSO_WM_TEMPLATE_CATEGORY" val="custom"/>
  <p:tag name="KSO_WM_TEMPLATE_INDEX" val="221"/>
  <p:tag name="KSO_WM_TAG_VERSION" val="1.0"/>
  <p:tag name="KSO_WM_SLIDE_ID" val="custom221_12"/>
  <p:tag name="KSO_WM_SLIDE_INDEX" val="12"/>
  <p:tag name="KSO_WM_SLIDE_ITEM_CNT" val="1"/>
  <p:tag name="KSO_WM_SLIDE_LAYOUT" val="a_e"/>
  <p:tag name="KSO_WM_SLIDE_LAYOUT_CNT" val="1_1"/>
  <p:tag name="KSO_WM_SLIDE_TYPE" val="sectionTitle"/>
  <p:tag name="KSO_WM_BEAUTIFY_FLAG" val="#wm#"/>
</p:tagLst>
</file>

<file path=ppt/tags/tag41.xml><?xml version="1.0" encoding="utf-8"?>
<p:tagLst xmlns:p="http://schemas.openxmlformats.org/presentationml/2006/main">
  <p:tag name="KSO_WM_TAG_VERSION" val="1.0"/>
  <p:tag name="KSO_WM_BEAUTIFY_FLAG" val="#wm#"/>
  <p:tag name="KSO_WM_TEMPLATE_CATEGORY" val="custom"/>
  <p:tag name="KSO_WM_TEMPLATE_INDEX" val="221"/>
  <p:tag name="MH" val="20151015111438"/>
  <p:tag name="MH_LIBRARY" val="CONTENTS"/>
  <p:tag name="MH_TYPE" val="NUMBER"/>
  <p:tag name="ID" val="547136"/>
  <p:tag name="MH_ORDER" val="NUMBER"/>
  <p:tag name="KSO_WM_UNIT_TYPE" val="e"/>
  <p:tag name="KSO_WM_UNIT_INDEX" val="1"/>
  <p:tag name="KSO_WM_UNIT_ID" val="custom221_12*e*1"/>
  <p:tag name="KSO_WM_UNIT_CLEAR" val="1"/>
  <p:tag name="KSO_WM_UNIT_LAYERLEVEL" val="1"/>
  <p:tag name="KSO_WM_UNIT_VALUE" val="1"/>
  <p:tag name="KSO_WM_UNIT_HIGHLIGHT" val="0"/>
  <p:tag name="KSO_WM_UNIT_COMPATIBLE" val="1"/>
  <p:tag name="KSO_WM_UNIT_PRESET_TEXT" val="1"/>
</p:tagLst>
</file>

<file path=ppt/tags/tag42.xml><?xml version="1.0" encoding="utf-8"?>
<p:tagLst xmlns:p="http://schemas.openxmlformats.org/presentationml/2006/main">
  <p:tag name="KSO_WM_TAG_VERSION" val="1.0"/>
  <p:tag name="KSO_WM_BEAUTIFY_FLAG" val="#wm#"/>
  <p:tag name="KSO_WM_TEMPLATE_CATEGORY" val="custom"/>
  <p:tag name="KSO_WM_TEMPLATE_INDEX" val="221"/>
  <p:tag name="KSO_WM_UNIT_TYPE" val="a"/>
  <p:tag name="KSO_WM_UNIT_INDEX" val="1"/>
  <p:tag name="KSO_WM_UNIT_ID" val="custom221_12*a*1"/>
  <p:tag name="KSO_WM_UNIT_CLEAR" val="1"/>
  <p:tag name="KSO_WM_UNIT_LAYERLEVEL" val="1"/>
  <p:tag name="KSO_WM_UNIT_VALUE" val="42"/>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p="http://schemas.openxmlformats.org/presentationml/2006/main">
  <p:tag name="MH" val="20151015111438"/>
  <p:tag name="MH_LIBRARY" val="CONTENTS"/>
  <p:tag name="MH_AUTOCOLOR" val="TRUE"/>
  <p:tag name="MH_TYPE" val="SECTION"/>
  <p:tag name="ID" val="547136"/>
  <p:tag name="KSO_WM_TEMPLATE_CATEGORY" val="custom"/>
  <p:tag name="KSO_WM_TEMPLATE_INDEX" val="221"/>
  <p:tag name="KSO_WM_TAG_VERSION" val="1.0"/>
  <p:tag name="KSO_WM_SLIDE_ID" val="custom221_12"/>
  <p:tag name="KSO_WM_SLIDE_INDEX" val="12"/>
  <p:tag name="KSO_WM_SLIDE_ITEM_CNT" val="1"/>
  <p:tag name="KSO_WM_SLIDE_LAYOUT" val="a_e"/>
  <p:tag name="KSO_WM_SLIDE_LAYOUT_CNT" val="1_1"/>
  <p:tag name="KSO_WM_SLIDE_TYPE" val="sectionTitle"/>
  <p:tag name="KSO_WM_BEAUTIFY_FLAG" val="#wm#"/>
</p:tagLst>
</file>

<file path=ppt/tags/tag5.xml><?xml version="1.0" encoding="utf-8"?>
<p:tagLst xmlns:p="http://schemas.openxmlformats.org/presentationml/2006/main">
  <p:tag name="MH" val="20151015114252"/>
  <p:tag name="MH_LIBRARY" val="GRAPHIC"/>
  <p:tag name="MH_ORDER" val="Rounded Rectangular Callout 20"/>
</p:tagLst>
</file>

<file path=ppt/tags/tag6.xml><?xml version="1.0" encoding="utf-8"?>
<p:tagLst xmlns:p="http://schemas.openxmlformats.org/presentationml/2006/main">
  <p:tag name="MH" val="20151015114252"/>
  <p:tag name="MH_LIBRARY" val="GRAPHIC"/>
  <p:tag name="MH_ORDER" val="Rounded Rectangular Callout 1"/>
</p:tagLst>
</file>

<file path=ppt/tags/tag7.xml><?xml version="1.0" encoding="utf-8"?>
<p:tagLst xmlns:p="http://schemas.openxmlformats.org/presentationml/2006/main">
  <p:tag name="KSO_WM_TAG_VERSION" val="1.0"/>
  <p:tag name="KSO_WM_TEMPLATE_CATEGORY" val="custom"/>
  <p:tag name="KSO_WM_TEMPLATE_INDEX" val="221"/>
</p:tagLst>
</file>

<file path=ppt/tags/tag8.xml><?xml version="1.0" encoding="utf-8"?>
<p:tagLst xmlns:p="http://schemas.openxmlformats.org/presentationml/2006/main">
  <p:tag name="KSO_WM_TAG_VERSION" val="1.0"/>
  <p:tag name="KSO_WM_TEMPLATE_CATEGORY" val="custom"/>
  <p:tag name="KSO_WM_TEMPLATE_INDEX" val="221"/>
</p:tagLst>
</file>

<file path=ppt/tags/tag9.xml><?xml version="1.0" encoding="utf-8"?>
<p:tagLst xmlns:p="http://schemas.openxmlformats.org/presentationml/2006/main">
  <p:tag name="KSO_WM_TAG_VERSION" val="1.0"/>
  <p:tag name="KSO_WM_TEMPLATE_CATEGORY" val="preset"/>
  <p:tag name="KSO_WM_TEMPLATE_INDEX" val="2"/>
  <p:tag name="KSO_WM_UNIT_TYPE" val="m_h_f"/>
  <p:tag name="KSO_WM_UNIT_INDEX" val="1_2_1"/>
  <p:tag name="KSO_WM_UNIT_ID" val="150995276*m_h_f*1_2_1"/>
  <p:tag name="KSO_WM_UNIT_CLEAR" val="1"/>
  <p:tag name="KSO_WM_UNIT_LAYERLEVEL" val="1_1_1"/>
  <p:tag name="KSO_WM_UNIT_VALUE" val="35"/>
  <p:tag name="KSO_WM_UNIT_HIGHLIGHT" val="0"/>
  <p:tag name="KSO_WM_UNIT_COMPATIBLE" val="0"/>
  <p:tag name="KSO_WM_BEAUTIFY_FLAG" val="#wm#"/>
  <p:tag name="KSO_WM_DIAGRAM_GROUP_CODE" val="第十组"/>
  <p:tag name="KSO_WM_UNIT_PRESET_TEXT" val="请在此处添加文本"/>
</p:tagLst>
</file>

<file path=ppt/theme/theme1.xml><?xml version="1.0" encoding="utf-8"?>
<a:theme xmlns:a="http://schemas.openxmlformats.org/drawingml/2006/main" name="1_空白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9PPBG">
  <a:themeElements>
    <a:clrScheme name="16012121">
      <a:dk1>
        <a:srgbClr val="4D4D4D"/>
      </a:dk1>
      <a:lt1>
        <a:srgbClr val="FFFFFF"/>
      </a:lt1>
      <a:dk2>
        <a:srgbClr val="4D4D4D"/>
      </a:dk2>
      <a:lt2>
        <a:srgbClr val="FFFFFF"/>
      </a:lt2>
      <a:accent1>
        <a:srgbClr val="1C56B6"/>
      </a:accent1>
      <a:accent2>
        <a:srgbClr val="22B1DE"/>
      </a:accent2>
      <a:accent3>
        <a:srgbClr val="7B93D7"/>
      </a:accent3>
      <a:accent4>
        <a:srgbClr val="5D76BA"/>
      </a:accent4>
      <a:accent5>
        <a:srgbClr val="00B050"/>
      </a:accent5>
      <a:accent6>
        <a:srgbClr val="FFC000"/>
      </a:accent6>
      <a:hlink>
        <a:srgbClr val="00B0F0"/>
      </a:hlink>
      <a:folHlink>
        <a:srgbClr val="AFB2B4"/>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2456</Words>
  <Application>WPS 演示</Application>
  <PresentationFormat>全屏显示(4:3)</PresentationFormat>
  <Paragraphs>1644</Paragraphs>
  <Slides>200</Slides>
  <Notes>12</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200</vt:i4>
      </vt:variant>
    </vt:vector>
  </HeadingPairs>
  <TitlesOfParts>
    <vt:vector size="217" baseType="lpstr">
      <vt:lpstr>Arial</vt:lpstr>
      <vt:lpstr>宋体</vt:lpstr>
      <vt:lpstr>Wingdings</vt:lpstr>
      <vt:lpstr>Wingdings 3</vt:lpstr>
      <vt:lpstr>Calibri</vt:lpstr>
      <vt:lpstr>MS PGothic</vt:lpstr>
      <vt:lpstr>华文行楷</vt:lpstr>
      <vt:lpstr>Jokerman</vt:lpstr>
      <vt:lpstr>微软雅黑</vt:lpstr>
      <vt:lpstr>华文行楷</vt:lpstr>
      <vt:lpstr>Gabriola</vt:lpstr>
      <vt:lpstr>Calibri Light</vt:lpstr>
      <vt:lpstr>Comic Sans MS</vt:lpstr>
      <vt:lpstr>黑体</vt:lpstr>
      <vt:lpstr>Webdings</vt:lpstr>
      <vt:lpstr>1_空白设计模板</vt:lpstr>
      <vt:lpstr>A000120140530A99PPBG</vt:lpstr>
      <vt:lpstr>组合数学</vt:lpstr>
      <vt:lpstr>PowerPoint 演示文稿</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排列组合</vt:lpstr>
      <vt:lpstr>卡特兰数</vt:lpstr>
      <vt:lpstr>卡特兰数</vt:lpstr>
      <vt:lpstr>卡特兰数</vt:lpstr>
      <vt:lpstr>卡特兰数</vt:lpstr>
      <vt:lpstr>卡特兰数</vt:lpstr>
      <vt:lpstr>卡特兰数</vt:lpstr>
      <vt:lpstr>卡特兰数</vt:lpstr>
      <vt:lpstr>卡特兰数</vt:lpstr>
      <vt:lpstr>卡特兰数</vt:lpstr>
      <vt:lpstr>卡特兰数</vt:lpstr>
      <vt:lpstr>卡特兰数</vt:lpstr>
      <vt:lpstr>卡特兰数</vt:lpstr>
      <vt:lpstr>卡特兰数</vt:lpstr>
      <vt:lpstr>卡特兰数</vt:lpstr>
      <vt:lpstr>卡特兰数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斯特林数</vt:lpstr>
      <vt:lpstr>容斥原理</vt:lpstr>
      <vt:lpstr>容斥原理</vt:lpstr>
      <vt:lpstr>容斥原理</vt:lpstr>
      <vt:lpstr>容斥原理</vt:lpstr>
      <vt:lpstr>容斥原理</vt:lpstr>
      <vt:lpstr>容斥原理</vt:lpstr>
      <vt:lpstr>容斥原理</vt:lpstr>
      <vt:lpstr>容斥原理</vt:lpstr>
      <vt:lpstr>容斥原理</vt:lpstr>
      <vt:lpstr>容斥原理</vt:lpstr>
      <vt:lpstr>容斥原理</vt:lpstr>
      <vt:lpstr>容斥原理</vt:lpstr>
      <vt:lpstr>容斥原理</vt:lpstr>
      <vt:lpstr>容斥原理</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卡特兰数</vt:lpstr>
      <vt:lpstr>卡特兰数</vt:lpstr>
      <vt:lpstr>卡特兰数</vt:lpstr>
      <vt:lpstr>卡特兰数</vt:lpstr>
      <vt:lpstr>生成函数</vt:lpstr>
      <vt:lpstr>生成函数</vt:lpstr>
      <vt:lpstr>生成函数</vt:lpstr>
      <vt:lpstr>生成函数</vt:lpstr>
      <vt:lpstr>生成函数</vt:lpstr>
      <vt:lpstr>生成函数</vt:lpstr>
      <vt:lpstr>生成函数</vt:lpstr>
      <vt:lpstr>生成函数</vt:lpstr>
      <vt:lpstr>生成函数</vt:lpstr>
      <vt:lpstr>生成函数</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群论相关</vt:lpstr>
      <vt:lpstr>小结</vt:lpstr>
      <vt:lpstr>小结</vt:lpstr>
      <vt:lpstr>Good Luck &amp; Have Fun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问题求解</dc:title>
  <dc:creator>季雨田</dc:creator>
  <cp:lastModifiedBy>80987</cp:lastModifiedBy>
  <cp:revision>308</cp:revision>
  <dcterms:created xsi:type="dcterms:W3CDTF">2015-05-05T08:02:00Z</dcterms:created>
  <dcterms:modified xsi:type="dcterms:W3CDTF">2017-05-17T08:06:32Z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2052-10.1.0.6382</vt:lpwstr>
  </property>
</Properties>
</file>